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56" r:id="rId2"/>
    <p:sldId id="257" r:id="rId3"/>
    <p:sldId id="258" r:id="rId4"/>
    <p:sldId id="278" r:id="rId5"/>
    <p:sldId id="279" r:id="rId6"/>
    <p:sldId id="270" r:id="rId7"/>
    <p:sldId id="271" r:id="rId8"/>
    <p:sldId id="259" r:id="rId9"/>
    <p:sldId id="261" r:id="rId10"/>
    <p:sldId id="262" r:id="rId11"/>
    <p:sldId id="280" r:id="rId12"/>
    <p:sldId id="265" r:id="rId13"/>
    <p:sldId id="266" r:id="rId14"/>
    <p:sldId id="281" r:id="rId15"/>
    <p:sldId id="282" r:id="rId16"/>
    <p:sldId id="268" r:id="rId17"/>
    <p:sldId id="269" r:id="rId18"/>
    <p:sldId id="273" r:id="rId19"/>
    <p:sldId id="274" r:id="rId20"/>
    <p:sldId id="275" r:id="rId21"/>
    <p:sldId id="277" r:id="rId22"/>
    <p:sldId id="283" r:id="rId23"/>
    <p:sldId id="272" r:id="rId24"/>
    <p:sldId id="284" r:id="rId25"/>
    <p:sldId id="285" r:id="rId2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94" autoAdjust="0"/>
  </p:normalViewPr>
  <p:slideViewPr>
    <p:cSldViewPr>
      <p:cViewPr varScale="1">
        <p:scale>
          <a:sx n="100" d="100"/>
          <a:sy n="100" d="100"/>
        </p:scale>
        <p:origin x="-13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GB" smtClean="0"/>
              <a:t>Styling and HTML5 Page</a:t>
            </a:r>
            <a:endParaRPr lang="en-GB"/>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6A2FF82D-8B72-482D-83FD-E7FF4D80CE3F}" type="datetime3">
              <a:rPr lang="en-GB" smtClean="0"/>
              <a:t>2 September, 2013</a:t>
            </a:fld>
            <a:endParaRPr lang="en-GB"/>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en-GB" smtClean="0"/>
              <a:t>Derek Peacock</a:t>
            </a:r>
            <a:endParaRPr lang="en-GB"/>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E584759-B541-4D00-88A5-EB8512986CE4}" type="slidenum">
              <a:rPr lang="en-GB" smtClean="0"/>
              <a:t>‹#›</a:t>
            </a:fld>
            <a:endParaRPr lang="en-GB"/>
          </a:p>
        </p:txBody>
      </p:sp>
    </p:spTree>
    <p:extLst>
      <p:ext uri="{BB962C8B-B14F-4D97-AF65-F5344CB8AC3E}">
        <p14:creationId xmlns:p14="http://schemas.microsoft.com/office/powerpoint/2010/main" val="325850297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GB" smtClean="0"/>
              <a:t>Styling and HTML5 Page</a:t>
            </a:r>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3D80935E-6B46-4B93-83F6-93DC26B9D4FE}" type="datetime3">
              <a:rPr lang="en-GB" smtClean="0"/>
              <a:t>2 September, 2013</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lang="en-GB" smtClean="0"/>
              <a:t>Derek Peacock</a:t>
            </a:r>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DD21266-0C1F-4FFE-96BC-A44C7F991429}" type="slidenum">
              <a:rPr lang="en-GB" smtClean="0"/>
              <a:t>‹#›</a:t>
            </a:fld>
            <a:endParaRPr lang="en-GB"/>
          </a:p>
        </p:txBody>
      </p:sp>
    </p:spTree>
    <p:extLst>
      <p:ext uri="{BB962C8B-B14F-4D97-AF65-F5344CB8AC3E}">
        <p14:creationId xmlns:p14="http://schemas.microsoft.com/office/powerpoint/2010/main" val="8921087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step by step guide to taking a standard HTML5 page and styling it to contain a header, a horizontal menu bar, a</a:t>
            </a:r>
            <a:r>
              <a:rPr lang="en-GB" baseline="0" dirty="0" smtClean="0"/>
              <a:t> simple one column main content, and a footer.</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a:t>
            </a:fld>
            <a:endParaRPr lang="en-GB"/>
          </a:p>
        </p:txBody>
      </p:sp>
      <p:sp>
        <p:nvSpPr>
          <p:cNvPr id="5" name="Date Placeholder 4"/>
          <p:cNvSpPr>
            <a:spLocks noGrp="1"/>
          </p:cNvSpPr>
          <p:nvPr>
            <p:ph type="dt" idx="11"/>
          </p:nvPr>
        </p:nvSpPr>
        <p:spPr/>
        <p:txBody>
          <a:bodyPr/>
          <a:lstStyle/>
          <a:p>
            <a:fld id="{6F3A9081-BC1E-4C96-AA9E-4D0F6B40B213}"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187337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Headers are usually of fixed height.  The height should be just sufficient to enclose the image.  To ensure that there is some space around the image, padding is added inside the header.</a:t>
            </a:r>
          </a:p>
          <a:p>
            <a:endParaRPr lang="en-GB" dirty="0" smtClean="0"/>
          </a:p>
          <a:p>
            <a:r>
              <a:rPr lang="en-GB" dirty="0" smtClean="0"/>
              <a:t>When</a:t>
            </a:r>
            <a:r>
              <a:rPr lang="en-GB" baseline="0" dirty="0" smtClean="0"/>
              <a:t> this rule is applied there will be a problem in that there will not be enough room for the image and the heading below it.  That will be fixed when the web page main heading is moved up to the right of the image.</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10</a:t>
            </a:fld>
            <a:endParaRPr lang="en-GB"/>
          </a:p>
        </p:txBody>
      </p:sp>
      <p:sp>
        <p:nvSpPr>
          <p:cNvPr id="5" name="Date Placeholder 4"/>
          <p:cNvSpPr>
            <a:spLocks noGrp="1"/>
          </p:cNvSpPr>
          <p:nvPr>
            <p:ph type="dt" idx="11"/>
          </p:nvPr>
        </p:nvSpPr>
        <p:spPr/>
        <p:txBody>
          <a:bodyPr/>
          <a:lstStyle/>
          <a:p>
            <a:fld id="{9D1299D4-A227-465A-89A2-573ED12391DC}"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2937786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Comments can be added to style sheets inside /* and */</a:t>
            </a:r>
          </a:p>
          <a:p>
            <a:endParaRPr lang="en-GB" dirty="0" smtClean="0"/>
          </a:p>
          <a:p>
            <a:r>
              <a:rPr lang="en-GB" dirty="0" smtClean="0"/>
              <a:t>The comments should include the name of the author,</a:t>
            </a:r>
            <a:r>
              <a:rPr lang="en-GB" baseline="0" dirty="0" smtClean="0"/>
              <a:t> the filename, the web site name and a description of the sheet together with how the selectors are organised.  One way of organising is to have html tags first, then classes and then ID names.  Within the tags they should be kept in rough order of top to bottom of the page.</a:t>
            </a:r>
          </a:p>
          <a:p>
            <a:endParaRPr lang="en-GB" baseline="0" dirty="0" smtClean="0"/>
          </a:p>
          <a:p>
            <a:r>
              <a:rPr lang="en-GB" baseline="0" dirty="0" smtClean="0"/>
              <a:t>They can be most easily organised in design view by dragging and dropping selectors in the CSS Styles panel.</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11</a:t>
            </a:fld>
            <a:endParaRPr lang="en-GB"/>
          </a:p>
        </p:txBody>
      </p:sp>
      <p:sp>
        <p:nvSpPr>
          <p:cNvPr id="5" name="Date Placeholder 4"/>
          <p:cNvSpPr>
            <a:spLocks noGrp="1"/>
          </p:cNvSpPr>
          <p:nvPr>
            <p:ph type="dt" idx="11"/>
          </p:nvPr>
        </p:nvSpPr>
        <p:spPr/>
        <p:txBody>
          <a:bodyPr/>
          <a:lstStyle/>
          <a:p>
            <a:fld id="{1341A904-0D28-4170-86B3-08EC377D0B46}"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4101115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get the headers heading to move up to the right of the headers image, create a style rule for the header’s image.  In this case the display property is changed from block to inline.  Block display mode displays</a:t>
            </a:r>
            <a:r>
              <a:rPr lang="en-GB" baseline="0" dirty="0" smtClean="0"/>
              <a:t> the element and then moves to the next line.  Thus block elements get arranged one under the other.  To get elements to be on one “line”, change display to inline and then the element is floated to the left.</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12</a:t>
            </a:fld>
            <a:endParaRPr lang="en-GB"/>
          </a:p>
        </p:txBody>
      </p:sp>
      <p:sp>
        <p:nvSpPr>
          <p:cNvPr id="5" name="Date Placeholder 4"/>
          <p:cNvSpPr>
            <a:spLocks noGrp="1"/>
          </p:cNvSpPr>
          <p:nvPr>
            <p:ph type="dt" idx="11"/>
          </p:nvPr>
        </p:nvSpPr>
        <p:spPr/>
        <p:txBody>
          <a:bodyPr/>
          <a:lstStyle/>
          <a:p>
            <a:fld id="{CA49BA20-0CE0-48C7-BD72-10D92FF953C0}"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3015198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problem with floating is that once started it does not always stop.  Typically</a:t>
            </a:r>
            <a:r>
              <a:rPr lang="en-GB" baseline="0" dirty="0" smtClean="0"/>
              <a:t> other elements other that the target element get floated as well, as shown above.  Here the menu entries have floated into the header region.  Floats have to be cleared once they have floated the target element(s).  However clearing floats so that it works in all browsers is very difficult.</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13</a:t>
            </a:fld>
            <a:endParaRPr lang="en-GB"/>
          </a:p>
        </p:txBody>
      </p:sp>
      <p:sp>
        <p:nvSpPr>
          <p:cNvPr id="5" name="Date Placeholder 4"/>
          <p:cNvSpPr>
            <a:spLocks noGrp="1"/>
          </p:cNvSpPr>
          <p:nvPr>
            <p:ph type="dt" idx="11"/>
          </p:nvPr>
        </p:nvSpPr>
        <p:spPr/>
        <p:txBody>
          <a:bodyPr/>
          <a:lstStyle/>
          <a:p>
            <a:fld id="{498C227C-56A2-41F9-9312-7E6DA347ED74}"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1173594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Clearfix</a:t>
            </a:r>
            <a:r>
              <a:rPr lang="en-GB" dirty="0" smtClean="0"/>
              <a:t> has been around for a while, and more modern versions are available (http://perishablepress.com/new-clearfix-hack/ ).  Add this as a separate style sheet and attached it to</a:t>
            </a:r>
            <a:r>
              <a:rPr lang="en-GB" baseline="0" dirty="0" smtClean="0"/>
              <a:t> the web page.  </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14</a:t>
            </a:fld>
            <a:endParaRPr lang="en-GB"/>
          </a:p>
        </p:txBody>
      </p:sp>
      <p:sp>
        <p:nvSpPr>
          <p:cNvPr id="5" name="Date Placeholder 4"/>
          <p:cNvSpPr>
            <a:spLocks noGrp="1"/>
          </p:cNvSpPr>
          <p:nvPr>
            <p:ph type="dt" idx="11"/>
          </p:nvPr>
        </p:nvSpPr>
        <p:spPr/>
        <p:txBody>
          <a:bodyPr/>
          <a:lstStyle/>
          <a:p>
            <a:fld id="{C7335968-5942-45E7-9212-94ED89DF4C76}"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3338577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apply group, add it as a class name to the enclosing html</a:t>
            </a:r>
            <a:r>
              <a:rPr lang="en-GB" baseline="0" dirty="0" smtClean="0"/>
              <a:t> tag, e.g. the &lt;header&gt; in this case.  This can be done in design mode if the element (header) is selected first in the bottom of the main window in Dreamweaver, and then the class name selected from the drop down list in the properties panel.</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15</a:t>
            </a:fld>
            <a:endParaRPr lang="en-GB"/>
          </a:p>
        </p:txBody>
      </p:sp>
      <p:sp>
        <p:nvSpPr>
          <p:cNvPr id="5" name="Date Placeholder 4"/>
          <p:cNvSpPr>
            <a:spLocks noGrp="1"/>
          </p:cNvSpPr>
          <p:nvPr>
            <p:ph type="dt" idx="11"/>
          </p:nvPr>
        </p:nvSpPr>
        <p:spPr/>
        <p:txBody>
          <a:bodyPr/>
          <a:lstStyle/>
          <a:p>
            <a:fld id="{712B78EC-06D1-4E4F-844F-1B74F0907316}"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421826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heading in the header will usually need to be styled differently than &lt;h1&gt; headings with a different size,</a:t>
            </a:r>
            <a:r>
              <a:rPr lang="en-GB" baseline="0" dirty="0" smtClean="0"/>
              <a:t> </a:t>
            </a:r>
            <a:r>
              <a:rPr lang="en-GB" baseline="0" dirty="0" err="1" smtClean="0"/>
              <a:t>color</a:t>
            </a:r>
            <a:r>
              <a:rPr lang="en-GB" baseline="0" dirty="0" smtClean="0"/>
              <a:t> and font.  Create a compound rule for a header h1.</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16</a:t>
            </a:fld>
            <a:endParaRPr lang="en-GB"/>
          </a:p>
        </p:txBody>
      </p:sp>
      <p:sp>
        <p:nvSpPr>
          <p:cNvPr id="5" name="Date Placeholder 4"/>
          <p:cNvSpPr>
            <a:spLocks noGrp="1"/>
          </p:cNvSpPr>
          <p:nvPr>
            <p:ph type="dt" idx="11"/>
          </p:nvPr>
        </p:nvSpPr>
        <p:spPr/>
        <p:txBody>
          <a:bodyPr/>
          <a:lstStyle/>
          <a:p>
            <a:fld id="{175153E5-F1A7-4456-A829-47966E4F42B2}"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236339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get the headers heading to have space between it and the image, you can create a rule for the header </a:t>
            </a:r>
            <a:r>
              <a:rPr lang="en-GB" dirty="0" err="1" smtClean="0"/>
              <a:t>img</a:t>
            </a:r>
            <a:r>
              <a:rPr lang="en-GB" dirty="0" smtClean="0"/>
              <a:t> (the headers image). You might also need to add top margin to the header h1 to move it down a bit.</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17</a:t>
            </a:fld>
            <a:endParaRPr lang="en-GB"/>
          </a:p>
        </p:txBody>
      </p:sp>
      <p:sp>
        <p:nvSpPr>
          <p:cNvPr id="5" name="Date Placeholder 4"/>
          <p:cNvSpPr>
            <a:spLocks noGrp="1"/>
          </p:cNvSpPr>
          <p:nvPr>
            <p:ph type="dt" idx="11"/>
          </p:nvPr>
        </p:nvSpPr>
        <p:spPr/>
        <p:txBody>
          <a:bodyPr/>
          <a:lstStyle/>
          <a:p>
            <a:fld id="{E85CB3C7-9D76-4B3D-9310-82B3A2401338}"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1695010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menu bar can be created in a similar way.  </a:t>
            </a:r>
            <a:r>
              <a:rPr lang="en-GB" dirty="0" smtClean="0"/>
              <a:t>Firstly float the nav.  </a:t>
            </a:r>
            <a:r>
              <a:rPr lang="en-GB" dirty="0" smtClean="0"/>
              <a:t>The </a:t>
            </a:r>
            <a:r>
              <a:rPr lang="en-GB" b="1" dirty="0" err="1" smtClean="0"/>
              <a:t>nav</a:t>
            </a:r>
            <a:r>
              <a:rPr lang="en-GB" b="1" dirty="0" smtClean="0"/>
              <a:t> li </a:t>
            </a:r>
            <a:r>
              <a:rPr lang="en-GB" dirty="0" smtClean="0"/>
              <a:t>(navigation list items) are then displayed inline and floated left.  They are given a suitable</a:t>
            </a:r>
            <a:r>
              <a:rPr lang="en-GB" baseline="0" dirty="0" smtClean="0"/>
              <a:t> width so that </a:t>
            </a:r>
            <a:r>
              <a:rPr lang="en-GB" baseline="0" dirty="0" smtClean="0"/>
              <a:t>in total they </a:t>
            </a:r>
            <a:r>
              <a:rPr lang="en-GB" baseline="0" dirty="0" smtClean="0"/>
              <a:t>occupy the whole width of the page.  This can be done in </a:t>
            </a:r>
            <a:r>
              <a:rPr lang="en-GB" baseline="0" dirty="0" smtClean="0"/>
              <a:t>pixels so that they fold over if the screen width is reduced.  </a:t>
            </a:r>
            <a:r>
              <a:rPr lang="en-GB" baseline="0" dirty="0" smtClean="0"/>
              <a:t>Adding a thin solid border puts each menu entry in a box.</a:t>
            </a:r>
          </a:p>
          <a:p>
            <a:endParaRPr lang="en-GB" baseline="0" dirty="0" smtClean="0"/>
          </a:p>
          <a:p>
            <a:r>
              <a:rPr lang="en-GB" baseline="0" dirty="0" smtClean="0"/>
              <a:t>The menu entries hyperlink (</a:t>
            </a:r>
            <a:r>
              <a:rPr lang="en-GB" b="1" baseline="0" dirty="0" err="1" smtClean="0"/>
              <a:t>nav</a:t>
            </a:r>
            <a:r>
              <a:rPr lang="en-GB" b="1" baseline="0" dirty="0" smtClean="0"/>
              <a:t> li a</a:t>
            </a:r>
            <a:r>
              <a:rPr lang="en-GB" baseline="0" dirty="0" smtClean="0"/>
              <a:t>) is then styled to display block.  This is necessary to ensure that the hyperlink occupies the entire list item box with the text value centred, and no underline on the link.</a:t>
            </a:r>
          </a:p>
          <a:p>
            <a:endParaRPr lang="en-GB" baseline="0" dirty="0" smtClean="0"/>
          </a:p>
          <a:p>
            <a:r>
              <a:rPr lang="en-GB" dirty="0" smtClean="0"/>
              <a:t>A</a:t>
            </a:r>
            <a:r>
              <a:rPr lang="en-GB" baseline="0" dirty="0" smtClean="0"/>
              <a:t> simpler approach would be to display the list items inline, but then they would all bunch to the left, and each menu entry would not be the same size.</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18</a:t>
            </a:fld>
            <a:endParaRPr lang="en-GB"/>
          </a:p>
        </p:txBody>
      </p:sp>
      <p:sp>
        <p:nvSpPr>
          <p:cNvPr id="5" name="Date Placeholder 4"/>
          <p:cNvSpPr>
            <a:spLocks noGrp="1"/>
          </p:cNvSpPr>
          <p:nvPr>
            <p:ph type="dt" idx="11"/>
          </p:nvPr>
        </p:nvSpPr>
        <p:spPr/>
        <p:txBody>
          <a:bodyPr/>
          <a:lstStyle/>
          <a:p>
            <a:fld id="{468707FB-AC47-4880-81A4-2AFA1DCBBAE0}"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82157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the view above you can see that the menu entries are</a:t>
            </a:r>
            <a:r>
              <a:rPr lang="en-GB" baseline="0" dirty="0" smtClean="0"/>
              <a:t> not yet wide enough to occupy the whole page with.  Just change the width until they fit.</a:t>
            </a:r>
          </a:p>
          <a:p>
            <a:endParaRPr lang="en-GB" baseline="0" dirty="0" smtClean="0"/>
          </a:p>
          <a:p>
            <a:r>
              <a:rPr lang="en-GB" baseline="0" dirty="0" smtClean="0"/>
              <a:t>To stop the contents of the page moving up into the menu bar you may have to apply the </a:t>
            </a:r>
            <a:r>
              <a:rPr lang="en-GB" baseline="0" dirty="0" err="1" smtClean="0"/>
              <a:t>clearfix</a:t>
            </a:r>
            <a:r>
              <a:rPr lang="en-GB" baseline="0" dirty="0" smtClean="0"/>
              <a:t> class </a:t>
            </a:r>
            <a:r>
              <a:rPr lang="en-GB" baseline="0" dirty="0" smtClean="0"/>
              <a:t>to the </a:t>
            </a:r>
            <a:r>
              <a:rPr lang="en-GB" baseline="0" dirty="0" err="1" smtClean="0"/>
              <a:t>nav</a:t>
            </a:r>
            <a:r>
              <a:rPr lang="en-GB" baseline="0" dirty="0" smtClean="0"/>
              <a:t> tag.</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19</a:t>
            </a:fld>
            <a:endParaRPr lang="en-GB"/>
          </a:p>
        </p:txBody>
      </p:sp>
      <p:sp>
        <p:nvSpPr>
          <p:cNvPr id="5" name="Date Placeholder 4"/>
          <p:cNvSpPr>
            <a:spLocks noGrp="1"/>
          </p:cNvSpPr>
          <p:nvPr>
            <p:ph type="dt" idx="11"/>
          </p:nvPr>
        </p:nvSpPr>
        <p:spPr/>
        <p:txBody>
          <a:bodyPr/>
          <a:lstStyle/>
          <a:p>
            <a:fld id="{3497F904-75A3-4DAD-A19E-0E85748FEBFD}"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201196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header, navigation,</a:t>
            </a:r>
            <a:r>
              <a:rPr lang="en-GB" baseline="0" dirty="0" smtClean="0"/>
              <a:t> content and footer are all inside an enclosing </a:t>
            </a:r>
            <a:r>
              <a:rPr lang="en-GB" b="1" baseline="0" dirty="0" smtClean="0"/>
              <a:t>&lt;div&gt; </a:t>
            </a:r>
            <a:r>
              <a:rPr lang="en-GB" baseline="0" dirty="0" smtClean="0"/>
              <a:t>so that they can all share the same width and margins. The div is given an id name of </a:t>
            </a:r>
            <a:r>
              <a:rPr lang="en-GB" b="1" baseline="0" dirty="0" smtClean="0"/>
              <a:t>page</a:t>
            </a:r>
            <a:r>
              <a:rPr lang="en-GB" baseline="0" dirty="0" smtClean="0"/>
              <a:t> (or container)</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2</a:t>
            </a:fld>
            <a:endParaRPr lang="en-GB"/>
          </a:p>
        </p:txBody>
      </p:sp>
      <p:sp>
        <p:nvSpPr>
          <p:cNvPr id="5" name="Date Placeholder 4"/>
          <p:cNvSpPr>
            <a:spLocks noGrp="1"/>
          </p:cNvSpPr>
          <p:nvPr>
            <p:ph type="dt" idx="11"/>
          </p:nvPr>
        </p:nvSpPr>
        <p:spPr/>
        <p:txBody>
          <a:bodyPr/>
          <a:lstStyle/>
          <a:p>
            <a:fld id="{AD3EDD5F-972A-4816-8A2D-1D2D8229DAD2}"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2086218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get the menu entries to show</a:t>
            </a:r>
            <a:r>
              <a:rPr lang="en-GB" baseline="0" dirty="0" smtClean="0"/>
              <a:t> the correct appearance when the mouse hovers over the link or the user uses the keyboard to select the menu entry, the hyperlink’s hover and focus events have to be styled so that the background colour appears when the menu entry is about to be selected. In this case only the background colour changes, however other affects can be added if required.</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20</a:t>
            </a:fld>
            <a:endParaRPr lang="en-GB"/>
          </a:p>
        </p:txBody>
      </p:sp>
      <p:sp>
        <p:nvSpPr>
          <p:cNvPr id="5" name="Date Placeholder 4"/>
          <p:cNvSpPr>
            <a:spLocks noGrp="1"/>
          </p:cNvSpPr>
          <p:nvPr>
            <p:ph type="dt" idx="11"/>
          </p:nvPr>
        </p:nvSpPr>
        <p:spPr/>
        <p:txBody>
          <a:bodyPr/>
          <a:lstStyle/>
          <a:p>
            <a:fld id="{7B7A3B9D-FCFB-4A6A-8CD2-6465359BA29E}"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1667896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all headings have been reset, appropriate style rules need to be defined to add the sizing and spacing back to the headings.  Line-height and colour could</a:t>
            </a:r>
            <a:r>
              <a:rPr lang="en-GB" baseline="0" dirty="0" smtClean="0"/>
              <a:t> also be added if desired</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21</a:t>
            </a:fld>
            <a:endParaRPr lang="en-GB"/>
          </a:p>
        </p:txBody>
      </p:sp>
      <p:sp>
        <p:nvSpPr>
          <p:cNvPr id="5" name="Date Placeholder 4"/>
          <p:cNvSpPr>
            <a:spLocks noGrp="1"/>
          </p:cNvSpPr>
          <p:nvPr>
            <p:ph type="dt" idx="11"/>
          </p:nvPr>
        </p:nvSpPr>
        <p:spPr/>
        <p:txBody>
          <a:bodyPr/>
          <a:lstStyle/>
          <a:p>
            <a:fld id="{F4A55FC2-1DA9-46EE-8D0E-26FA85D22AAE}"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4220333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Space needs to be added back to paragraphs, </a:t>
            </a:r>
            <a:r>
              <a:rPr lang="en-GB" dirty="0" smtClean="0"/>
              <a:t>line-height has been added to improve readability</a:t>
            </a:r>
            <a:r>
              <a:rPr lang="en-GB" baseline="0" dirty="0" smtClean="0"/>
              <a:t>.  Padding has been added inside the sections and articles, as well as margins around paragraphs and figures.</a:t>
            </a:r>
            <a:endParaRPr lang="en-GB" dirty="0" smtClean="0"/>
          </a:p>
        </p:txBody>
      </p:sp>
      <p:sp>
        <p:nvSpPr>
          <p:cNvPr id="4" name="Slide Number Placeholder 3"/>
          <p:cNvSpPr>
            <a:spLocks noGrp="1"/>
          </p:cNvSpPr>
          <p:nvPr>
            <p:ph type="sldNum" sz="quarter" idx="10"/>
          </p:nvPr>
        </p:nvSpPr>
        <p:spPr/>
        <p:txBody>
          <a:bodyPr/>
          <a:lstStyle/>
          <a:p>
            <a:fld id="{9DD21266-0C1F-4FFE-96BC-A44C7F991429}" type="slidenum">
              <a:rPr lang="en-GB" smtClean="0"/>
              <a:t>22</a:t>
            </a:fld>
            <a:endParaRPr lang="en-GB"/>
          </a:p>
        </p:txBody>
      </p:sp>
      <p:sp>
        <p:nvSpPr>
          <p:cNvPr id="5" name="Date Placeholder 4"/>
          <p:cNvSpPr>
            <a:spLocks noGrp="1"/>
          </p:cNvSpPr>
          <p:nvPr>
            <p:ph type="dt" idx="11"/>
          </p:nvPr>
        </p:nvSpPr>
        <p:spPr/>
        <p:txBody>
          <a:bodyPr/>
          <a:lstStyle/>
          <a:p>
            <a:fld id="{A6744918-DB8D-432D-AE17-91BCCEFDBC68}"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1119990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defRPr/>
            </a:pPr>
            <a:r>
              <a:rPr lang="en-GB" dirty="0" smtClean="0"/>
              <a:t>The footer should be centred</a:t>
            </a:r>
            <a:r>
              <a:rPr lang="en-GB" baseline="0" dirty="0" smtClean="0"/>
              <a:t> and given more space to complete the styling of this typical html5 page.</a:t>
            </a:r>
            <a:endParaRPr lang="en-GB" dirty="0" smtClean="0"/>
          </a:p>
          <a:p>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23</a:t>
            </a:fld>
            <a:endParaRPr lang="en-GB"/>
          </a:p>
        </p:txBody>
      </p:sp>
      <p:sp>
        <p:nvSpPr>
          <p:cNvPr id="5" name="Date Placeholder 4"/>
          <p:cNvSpPr>
            <a:spLocks noGrp="1"/>
          </p:cNvSpPr>
          <p:nvPr>
            <p:ph type="dt" idx="11"/>
          </p:nvPr>
        </p:nvSpPr>
        <p:spPr/>
        <p:txBody>
          <a:bodyPr/>
          <a:lstStyle/>
          <a:p>
            <a:fld id="{9223B910-06F0-4021-9AD8-3F101E7109BB}"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897215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W3.org provides a badge builder from which the appropriate code can be copied and pasted into the last</a:t>
            </a:r>
            <a:r>
              <a:rPr lang="en-GB" baseline="0" dirty="0" smtClean="0"/>
              <a:t> paragraph of the footer. So far we have only used a  small part of what HTML5 has to offer, the semantics and some styling.</a:t>
            </a:r>
            <a:endParaRPr lang="en-GB" dirty="0"/>
          </a:p>
        </p:txBody>
      </p:sp>
      <p:sp>
        <p:nvSpPr>
          <p:cNvPr id="4" name="Header Placeholder 3"/>
          <p:cNvSpPr>
            <a:spLocks noGrp="1"/>
          </p:cNvSpPr>
          <p:nvPr>
            <p:ph type="hdr" sz="quarter" idx="10"/>
          </p:nvPr>
        </p:nvSpPr>
        <p:spPr/>
        <p:txBody>
          <a:bodyPr/>
          <a:lstStyle/>
          <a:p>
            <a:r>
              <a:rPr lang="en-GB" smtClean="0"/>
              <a:t>Styling and HTML5 Page</a:t>
            </a:r>
            <a:endParaRPr lang="en-GB"/>
          </a:p>
        </p:txBody>
      </p:sp>
      <p:sp>
        <p:nvSpPr>
          <p:cNvPr id="5" name="Date Placeholder 4"/>
          <p:cNvSpPr>
            <a:spLocks noGrp="1"/>
          </p:cNvSpPr>
          <p:nvPr>
            <p:ph type="dt" idx="11"/>
          </p:nvPr>
        </p:nvSpPr>
        <p:spPr/>
        <p:txBody>
          <a:bodyPr/>
          <a:lstStyle/>
          <a:p>
            <a:fld id="{3D80935E-6B46-4B93-83F6-93DC26B9D4FE}"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Slide Number Placeholder 6"/>
          <p:cNvSpPr>
            <a:spLocks noGrp="1"/>
          </p:cNvSpPr>
          <p:nvPr>
            <p:ph type="sldNum" sz="quarter" idx="13"/>
          </p:nvPr>
        </p:nvSpPr>
        <p:spPr/>
        <p:txBody>
          <a:bodyPr/>
          <a:lstStyle/>
          <a:p>
            <a:fld id="{9DD21266-0C1F-4FFE-96BC-A44C7F991429}" type="slidenum">
              <a:rPr lang="en-GB" smtClean="0"/>
              <a:t>24</a:t>
            </a:fld>
            <a:endParaRPr lang="en-GB"/>
          </a:p>
        </p:txBody>
      </p:sp>
    </p:spTree>
    <p:extLst>
      <p:ext uri="{BB962C8B-B14F-4D97-AF65-F5344CB8AC3E}">
        <p14:creationId xmlns:p14="http://schemas.microsoft.com/office/powerpoint/2010/main" val="1516364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Hover over the badge and the title will pop up explaining which aspects of HMTL5 have been used.</a:t>
            </a:r>
            <a:endParaRPr lang="en-GB" dirty="0"/>
          </a:p>
        </p:txBody>
      </p:sp>
      <p:sp>
        <p:nvSpPr>
          <p:cNvPr id="4" name="Header Placeholder 3"/>
          <p:cNvSpPr>
            <a:spLocks noGrp="1"/>
          </p:cNvSpPr>
          <p:nvPr>
            <p:ph type="hdr" sz="quarter" idx="10"/>
          </p:nvPr>
        </p:nvSpPr>
        <p:spPr/>
        <p:txBody>
          <a:bodyPr/>
          <a:lstStyle/>
          <a:p>
            <a:r>
              <a:rPr lang="en-GB" smtClean="0"/>
              <a:t>Styling and HTML5 Page</a:t>
            </a:r>
            <a:endParaRPr lang="en-GB"/>
          </a:p>
        </p:txBody>
      </p:sp>
      <p:sp>
        <p:nvSpPr>
          <p:cNvPr id="5" name="Date Placeholder 4"/>
          <p:cNvSpPr>
            <a:spLocks noGrp="1"/>
          </p:cNvSpPr>
          <p:nvPr>
            <p:ph type="dt" idx="11"/>
          </p:nvPr>
        </p:nvSpPr>
        <p:spPr/>
        <p:txBody>
          <a:bodyPr/>
          <a:lstStyle/>
          <a:p>
            <a:fld id="{3D80935E-6B46-4B93-83F6-93DC26B9D4FE}"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Slide Number Placeholder 6"/>
          <p:cNvSpPr>
            <a:spLocks noGrp="1"/>
          </p:cNvSpPr>
          <p:nvPr>
            <p:ph type="sldNum" sz="quarter" idx="13"/>
          </p:nvPr>
        </p:nvSpPr>
        <p:spPr/>
        <p:txBody>
          <a:bodyPr/>
          <a:lstStyle/>
          <a:p>
            <a:fld id="{9DD21266-0C1F-4FFE-96BC-A44C7F991429}" type="slidenum">
              <a:rPr lang="en-GB" smtClean="0"/>
              <a:t>25</a:t>
            </a:fld>
            <a:endParaRPr lang="en-GB"/>
          </a:p>
        </p:txBody>
      </p:sp>
    </p:spTree>
    <p:extLst>
      <p:ext uri="{BB962C8B-B14F-4D97-AF65-F5344CB8AC3E}">
        <p14:creationId xmlns:p14="http://schemas.microsoft.com/office/powerpoint/2010/main" val="2938408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body is typically styled so that most textual content has the same font and font size. The body contains the entire page so that the background</a:t>
            </a:r>
            <a:r>
              <a:rPr lang="en-GB" baseline="0" dirty="0" smtClean="0"/>
              <a:t> colour or background image will occupy the entire page background.</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3</a:t>
            </a:fld>
            <a:endParaRPr lang="en-GB"/>
          </a:p>
        </p:txBody>
      </p:sp>
      <p:sp>
        <p:nvSpPr>
          <p:cNvPr id="5" name="Date Placeholder 4"/>
          <p:cNvSpPr>
            <a:spLocks noGrp="1"/>
          </p:cNvSpPr>
          <p:nvPr>
            <p:ph type="dt" idx="11"/>
          </p:nvPr>
        </p:nvSpPr>
        <p:spPr/>
        <p:txBody>
          <a:bodyPr/>
          <a:lstStyle/>
          <a:p>
            <a:fld id="{BC9299FE-5EB9-45FE-A732-D6109DBD7AF5}"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515425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order to see where the different page areas are, each html5</a:t>
            </a:r>
            <a:r>
              <a:rPr lang="en-GB" baseline="0" dirty="0" smtClean="0"/>
              <a:t> tag is given a different background colour.  These colours need to be all different, and will be changed later to match the chosen colour scheme.</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4</a:t>
            </a:fld>
            <a:endParaRPr lang="en-GB"/>
          </a:p>
        </p:txBody>
      </p:sp>
      <p:sp>
        <p:nvSpPr>
          <p:cNvPr id="5" name="Date Placeholder 4"/>
          <p:cNvSpPr>
            <a:spLocks noGrp="1"/>
          </p:cNvSpPr>
          <p:nvPr>
            <p:ph type="dt" idx="11"/>
          </p:nvPr>
        </p:nvSpPr>
        <p:spPr/>
        <p:txBody>
          <a:bodyPr/>
          <a:lstStyle/>
          <a:p>
            <a:fld id="{0D5173FA-89E3-4D0C-94D4-0024802C2F7D}"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1532874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Unfortunately as soon as this is done, Dreamweaver’s design view shows it’s limitations.  It does not display correctly.  In order to see a more accurate view of the web page switch to </a:t>
            </a:r>
            <a:r>
              <a:rPr lang="en-GB" b="1" dirty="0" smtClean="0"/>
              <a:t>Live View</a:t>
            </a:r>
            <a:r>
              <a:rPr lang="en-GB" dirty="0" smtClean="0"/>
              <a:t>.  The different areas should then be obvious, and the gaps between them apparent. Live view uses a </a:t>
            </a:r>
            <a:r>
              <a:rPr lang="en-GB" b="1" dirty="0" err="1" smtClean="0"/>
              <a:t>webkit</a:t>
            </a:r>
            <a:r>
              <a:rPr lang="en-GB" dirty="0" smtClean="0"/>
              <a:t> browser and is more accurate.  However with HTML5 it is better</a:t>
            </a:r>
            <a:r>
              <a:rPr lang="en-GB" baseline="0" dirty="0" smtClean="0"/>
              <a:t> to check in an up to date browser such as IE9, Firefox 10, or Chrome 15.</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5</a:t>
            </a:fld>
            <a:endParaRPr lang="en-GB"/>
          </a:p>
        </p:txBody>
      </p:sp>
      <p:sp>
        <p:nvSpPr>
          <p:cNvPr id="5" name="Date Placeholder 4"/>
          <p:cNvSpPr>
            <a:spLocks noGrp="1"/>
          </p:cNvSpPr>
          <p:nvPr>
            <p:ph type="dt" idx="11"/>
          </p:nvPr>
        </p:nvSpPr>
        <p:spPr/>
        <p:txBody>
          <a:bodyPr/>
          <a:lstStyle/>
          <a:p>
            <a:fld id="{FE48C989-53C0-4F42-8D1A-71A5D778E242}"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333772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Different browsers apply different default style settings to a web page, also it is difficult to arrange areas of a page to fit together if there is an unknown amount of space (paddings and margins) between them.</a:t>
            </a:r>
            <a:r>
              <a:rPr lang="en-GB" baseline="0" dirty="0" smtClean="0"/>
              <a:t>  Most web developers use a style sheet to reset all style settings to none or zero, so that there are no unknown settings already in force.</a:t>
            </a:r>
          </a:p>
          <a:p>
            <a:endParaRPr lang="en-GB" baseline="0" dirty="0" smtClean="0"/>
          </a:p>
          <a:p>
            <a:r>
              <a:rPr lang="en-GB" baseline="0" dirty="0" smtClean="0"/>
              <a:t>Attach the HTML5Reset.css style sheet to your web page to achieve this affect. As an alternative normalize.css can be used, the HTML5reset has however been designed specifically with HTML5 in mind. Make sure that the reset style sheet is the first to be linked in the web page.</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6</a:t>
            </a:fld>
            <a:endParaRPr lang="en-GB"/>
          </a:p>
        </p:txBody>
      </p:sp>
      <p:sp>
        <p:nvSpPr>
          <p:cNvPr id="5" name="Date Placeholder 4"/>
          <p:cNvSpPr>
            <a:spLocks noGrp="1"/>
          </p:cNvSpPr>
          <p:nvPr>
            <p:ph type="dt" idx="11"/>
          </p:nvPr>
        </p:nvSpPr>
        <p:spPr/>
        <p:txBody>
          <a:bodyPr/>
          <a:lstStyle/>
          <a:p>
            <a:fld id="{1F60CE92-B628-4FD7-95BF-047A9B60B54B}"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3083377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 a reset style sheet</a:t>
            </a:r>
            <a:r>
              <a:rPr lang="en-GB" baseline="0" dirty="0" smtClean="0"/>
              <a:t> in place there is no spacing between elements, even paragraphs have no extra spaces.  This is not an attractive look, and space will have to be added back to the completed page.  The page should however look identical in every </a:t>
            </a:r>
            <a:r>
              <a:rPr lang="en-GB" b="1" baseline="0" dirty="0" smtClean="0"/>
              <a:t>modern</a:t>
            </a:r>
            <a:r>
              <a:rPr lang="en-GB" baseline="0" dirty="0" smtClean="0"/>
              <a:t> browser (do not use IE8, IE7 or IE6).</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7</a:t>
            </a:fld>
            <a:endParaRPr lang="en-GB"/>
          </a:p>
        </p:txBody>
      </p:sp>
      <p:sp>
        <p:nvSpPr>
          <p:cNvPr id="5" name="Date Placeholder 4"/>
          <p:cNvSpPr>
            <a:spLocks noGrp="1"/>
          </p:cNvSpPr>
          <p:nvPr>
            <p:ph type="dt" idx="11"/>
          </p:nvPr>
        </p:nvSpPr>
        <p:spPr/>
        <p:txBody>
          <a:bodyPr/>
          <a:lstStyle/>
          <a:p>
            <a:fld id="{A80E8AEB-9E27-40DD-ADCA-180EB8CA6C57}"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141303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Most web sites display their pages in the centre of the screen as monitors today can vary between 1000 – 2000 pixels wide.  It is however difficult to</a:t>
            </a:r>
            <a:r>
              <a:rPr lang="en-GB" baseline="0" dirty="0" smtClean="0"/>
              <a:t> read text that is wider than 900 pixels, so 960 pixels is widely used for web page width as it leaves some room around the page for margins and drop shadows.</a:t>
            </a:r>
          </a:p>
          <a:p>
            <a:endParaRPr lang="en-GB" baseline="0" dirty="0" smtClean="0"/>
          </a:p>
          <a:p>
            <a:r>
              <a:rPr lang="en-GB" baseline="0" dirty="0" smtClean="0"/>
              <a:t>Create this rule in the attached style sheet.</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8</a:t>
            </a:fld>
            <a:endParaRPr lang="en-GB"/>
          </a:p>
        </p:txBody>
      </p:sp>
      <p:sp>
        <p:nvSpPr>
          <p:cNvPr id="5" name="Date Placeholder 4"/>
          <p:cNvSpPr>
            <a:spLocks noGrp="1"/>
          </p:cNvSpPr>
          <p:nvPr>
            <p:ph type="dt" idx="11"/>
          </p:nvPr>
        </p:nvSpPr>
        <p:spPr/>
        <p:txBody>
          <a:bodyPr/>
          <a:lstStyle/>
          <a:p>
            <a:fld id="{04EE955E-2B6E-458B-A50B-57631DDB34C7}"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2651643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apply a rule</a:t>
            </a:r>
            <a:r>
              <a:rPr lang="en-GB" baseline="0" dirty="0" smtClean="0"/>
              <a:t> based upon an ID name, the name needs to be used in a single HTML tag such as </a:t>
            </a:r>
            <a:r>
              <a:rPr lang="en-GB" b="1" baseline="0" dirty="0" smtClean="0"/>
              <a:t>&lt;div&gt;</a:t>
            </a:r>
          </a:p>
          <a:p>
            <a:endParaRPr lang="en-GB" baseline="0" dirty="0" smtClean="0"/>
          </a:p>
          <a:p>
            <a:r>
              <a:rPr lang="en-GB" baseline="0" dirty="0" smtClean="0"/>
              <a:t>When applied t</a:t>
            </a:r>
            <a:r>
              <a:rPr lang="en-GB" dirty="0" smtClean="0"/>
              <a:t>he web page should</a:t>
            </a:r>
            <a:r>
              <a:rPr lang="en-GB" baseline="0" dirty="0" smtClean="0"/>
              <a:t> look something like as shown above.  The page sits in the centre of the screen surrounded by the body colour.</a:t>
            </a:r>
            <a:endParaRPr lang="en-GB" dirty="0"/>
          </a:p>
        </p:txBody>
      </p:sp>
      <p:sp>
        <p:nvSpPr>
          <p:cNvPr id="4" name="Slide Number Placeholder 3"/>
          <p:cNvSpPr>
            <a:spLocks noGrp="1"/>
          </p:cNvSpPr>
          <p:nvPr>
            <p:ph type="sldNum" sz="quarter" idx="10"/>
          </p:nvPr>
        </p:nvSpPr>
        <p:spPr/>
        <p:txBody>
          <a:bodyPr/>
          <a:lstStyle/>
          <a:p>
            <a:fld id="{9DD21266-0C1F-4FFE-96BC-A44C7F991429}" type="slidenum">
              <a:rPr lang="en-GB" smtClean="0"/>
              <a:t>9</a:t>
            </a:fld>
            <a:endParaRPr lang="en-GB"/>
          </a:p>
        </p:txBody>
      </p:sp>
      <p:sp>
        <p:nvSpPr>
          <p:cNvPr id="5" name="Date Placeholder 4"/>
          <p:cNvSpPr>
            <a:spLocks noGrp="1"/>
          </p:cNvSpPr>
          <p:nvPr>
            <p:ph type="dt" idx="11"/>
          </p:nvPr>
        </p:nvSpPr>
        <p:spPr/>
        <p:txBody>
          <a:bodyPr/>
          <a:lstStyle/>
          <a:p>
            <a:fld id="{657ACBF5-5812-4E7E-8EF5-34EC72764ABC}" type="datetime3">
              <a:rPr lang="en-GB" smtClean="0"/>
              <a:t>2 September, 2013</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Styling and HTML5 Page</a:t>
            </a:r>
            <a:endParaRPr lang="en-GB"/>
          </a:p>
        </p:txBody>
      </p:sp>
    </p:spTree>
    <p:extLst>
      <p:ext uri="{BB962C8B-B14F-4D97-AF65-F5344CB8AC3E}">
        <p14:creationId xmlns:p14="http://schemas.microsoft.com/office/powerpoint/2010/main" val="911997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EF4FF9-5615-4B85-B521-5DF0E6032135}"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197B87-40CC-4568-BAD1-BF3515649A9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F4FF9-5615-4B85-B521-5DF0E6032135}"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197B87-40CC-4568-BAD1-BF3515649A9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CEF4FF9-5615-4B85-B521-5DF0E6032135}"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197B87-40CC-4568-BAD1-BF3515649A91}"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F4FF9-5615-4B85-B521-5DF0E6032135}"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197B87-40CC-4568-BAD1-BF3515649A91}"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F4FF9-5615-4B85-B521-5DF0E6032135}"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197B87-40CC-4568-BAD1-BF3515649A9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CEF4FF9-5615-4B85-B521-5DF0E6032135}" type="datetimeFigureOut">
              <a:rPr lang="en-GB" smtClean="0"/>
              <a:t>02/09/2013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197B87-40CC-4568-BAD1-BF3515649A91}"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EF4FF9-5615-4B85-B521-5DF0E6032135}" type="datetimeFigureOut">
              <a:rPr lang="en-GB" smtClean="0"/>
              <a:t>02/09/2013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197B87-40CC-4568-BAD1-BF3515649A9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EF4FF9-5615-4B85-B521-5DF0E6032135}" type="datetimeFigureOut">
              <a:rPr lang="en-GB" smtClean="0"/>
              <a:t>02/09/2013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197B87-40CC-4568-BAD1-BF3515649A9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EF4FF9-5615-4B85-B521-5DF0E6032135}" type="datetimeFigureOut">
              <a:rPr lang="en-GB" smtClean="0"/>
              <a:t>02/09/2013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197B87-40CC-4568-BAD1-BF3515649A9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CEF4FF9-5615-4B85-B521-5DF0E6032135}" type="datetimeFigureOut">
              <a:rPr lang="en-GB" smtClean="0"/>
              <a:t>02/09/2013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197B87-40CC-4568-BAD1-BF3515649A91}"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F4FF9-5615-4B85-B521-5DF0E6032135}" type="datetimeFigureOut">
              <a:rPr lang="en-GB" smtClean="0"/>
              <a:t>02/09/2013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197B87-40CC-4568-BAD1-BF3515649A91}"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CEF4FF9-5615-4B85-B521-5DF0E6032135}" type="datetimeFigureOut">
              <a:rPr lang="en-GB" smtClean="0"/>
              <a:t>02/09/2013</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3197B87-40CC-4568-BAD1-BF3515649A91}"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w3.org/html/logo/"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Styling </a:t>
            </a:r>
            <a:r>
              <a:rPr lang="en-GB" dirty="0" smtClean="0"/>
              <a:t>HTML5</a:t>
            </a:r>
            <a:endParaRPr lang="en-GB" dirty="0"/>
          </a:p>
        </p:txBody>
      </p:sp>
      <p:sp>
        <p:nvSpPr>
          <p:cNvPr id="3" name="Subtitle 2"/>
          <p:cNvSpPr>
            <a:spLocks noGrp="1"/>
          </p:cNvSpPr>
          <p:nvPr>
            <p:ph type="subTitle" idx="1"/>
          </p:nvPr>
        </p:nvSpPr>
        <p:spPr/>
        <p:txBody>
          <a:bodyPr/>
          <a:lstStyle/>
          <a:p>
            <a:r>
              <a:rPr lang="en-GB" dirty="0" smtClean="0"/>
              <a:t>By Derek Peacock</a:t>
            </a:r>
            <a:endParaRPr lang="en-GB" dirty="0"/>
          </a:p>
        </p:txBody>
      </p:sp>
    </p:spTree>
    <p:extLst>
      <p:ext uri="{BB962C8B-B14F-4D97-AF65-F5344CB8AC3E}">
        <p14:creationId xmlns:p14="http://schemas.microsoft.com/office/powerpoint/2010/main" val="4277808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1041565"/>
          </a:xfrm>
        </p:spPr>
        <p:txBody>
          <a:bodyPr/>
          <a:lstStyle/>
          <a:p>
            <a:r>
              <a:rPr lang="en-GB" dirty="0" smtClean="0"/>
              <a:t>Usually a fixed height with the name of the site, images. Logo and corporate colours.</a:t>
            </a:r>
            <a:endParaRPr lang="en-GB" dirty="0"/>
          </a:p>
        </p:txBody>
      </p:sp>
      <p:sp>
        <p:nvSpPr>
          <p:cNvPr id="3" name="Title 2"/>
          <p:cNvSpPr>
            <a:spLocks noGrp="1"/>
          </p:cNvSpPr>
          <p:nvPr>
            <p:ph type="title"/>
          </p:nvPr>
        </p:nvSpPr>
        <p:spPr/>
        <p:txBody>
          <a:bodyPr/>
          <a:lstStyle/>
          <a:p>
            <a:r>
              <a:rPr lang="en-GB" dirty="0" smtClean="0"/>
              <a:t>&lt;header&gt;</a:t>
            </a:r>
            <a:endParaRPr lang="en-GB" dirty="0"/>
          </a:p>
        </p:txBody>
      </p:sp>
      <p:sp>
        <p:nvSpPr>
          <p:cNvPr id="4" name="TextBox 3"/>
          <p:cNvSpPr txBox="1"/>
          <p:nvPr/>
        </p:nvSpPr>
        <p:spPr>
          <a:xfrm>
            <a:off x="1043608" y="3933056"/>
            <a:ext cx="4896544" cy="203132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r>
              <a:rPr lang="en-GB" b="1" dirty="0" smtClean="0">
                <a:latin typeface="Courier New" pitchFamily="49" charset="0"/>
                <a:cs typeface="Courier New" pitchFamily="49" charset="0"/>
              </a:rPr>
              <a:t>header</a:t>
            </a:r>
          </a:p>
          <a:p>
            <a:r>
              <a:rPr lang="en-GB" b="1" dirty="0" smtClean="0">
                <a:latin typeface="Courier New" pitchFamily="49" charset="0"/>
                <a:cs typeface="Courier New" pitchFamily="49" charset="0"/>
              </a:rPr>
              <a:t>{</a:t>
            </a:r>
          </a:p>
          <a:p>
            <a:r>
              <a:rPr lang="en-GB" b="1" dirty="0" smtClean="0">
                <a:latin typeface="Courier New" pitchFamily="49" charset="0"/>
                <a:cs typeface="Courier New" pitchFamily="49" charset="0"/>
              </a:rPr>
              <a:t>	background-</a:t>
            </a:r>
            <a:r>
              <a:rPr lang="en-GB" b="1" dirty="0" err="1" smtClean="0">
                <a:latin typeface="Courier New" pitchFamily="49" charset="0"/>
                <a:cs typeface="Courier New" pitchFamily="49" charset="0"/>
              </a:rPr>
              <a:t>color</a:t>
            </a:r>
            <a:r>
              <a:rPr lang="en-GB" b="1" dirty="0" smtClean="0">
                <a:latin typeface="Courier New" pitchFamily="49" charset="0"/>
                <a:cs typeface="Courier New" pitchFamily="49" charset="0"/>
              </a:rPr>
              <a:t>:#CCFF00;</a:t>
            </a:r>
          </a:p>
          <a:p>
            <a:r>
              <a:rPr lang="en-GB" b="1" dirty="0" smtClean="0">
                <a:latin typeface="Courier New" pitchFamily="49" charset="0"/>
                <a:cs typeface="Courier New" pitchFamily="49" charset="0"/>
              </a:rPr>
              <a:t>	padding: 4px;</a:t>
            </a:r>
          </a:p>
          <a:p>
            <a:r>
              <a:rPr lang="en-GB" b="1" dirty="0" smtClean="0">
                <a:latin typeface="Courier New" pitchFamily="49" charset="0"/>
                <a:cs typeface="Courier New" pitchFamily="49" charset="0"/>
              </a:rPr>
              <a:t>	height: 128px;</a:t>
            </a:r>
          </a:p>
          <a:p>
            <a:r>
              <a:rPr lang="en-GB" b="1" dirty="0" smtClean="0">
                <a:latin typeface="Courier New" pitchFamily="49" charset="0"/>
                <a:cs typeface="Courier New" pitchFamily="49" charset="0"/>
              </a:rPr>
              <a:t>}</a:t>
            </a:r>
          </a:p>
          <a:p>
            <a:endParaRPr lang="en-GB" dirty="0"/>
          </a:p>
        </p:txBody>
      </p:sp>
    </p:spTree>
    <p:extLst>
      <p:ext uri="{BB962C8B-B14F-4D97-AF65-F5344CB8AC3E}">
        <p14:creationId xmlns:p14="http://schemas.microsoft.com/office/powerpoint/2010/main" val="3326078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72816"/>
            <a:ext cx="6336704" cy="4968552"/>
          </a:xfrm>
          <a:solidFill>
            <a:schemeClr val="accent5">
              <a:lumMod val="40000"/>
              <a:lumOff val="60000"/>
            </a:schemeClr>
          </a:solidFill>
        </p:spPr>
        <p:txBody>
          <a:bodyPr>
            <a:normAutofit fontScale="70000" lnSpcReduction="20000"/>
          </a:bodyPr>
          <a:lstStyle/>
          <a:p>
            <a:pPr marL="0" indent="0">
              <a:buNone/>
            </a:pPr>
            <a:r>
              <a:rPr lang="en-GB" dirty="0"/>
              <a:t>	Fonts</a:t>
            </a:r>
          </a:p>
          <a:p>
            <a:pPr marL="0" indent="0">
              <a:buNone/>
            </a:pPr>
            <a:r>
              <a:rPr lang="en-GB" dirty="0"/>
              <a:t>	</a:t>
            </a:r>
            <a:r>
              <a:rPr lang="en-GB" dirty="0" smtClean="0"/>
              <a:t>    Body :</a:t>
            </a:r>
            <a:r>
              <a:rPr lang="en-GB" dirty="0"/>
              <a:t>	Cambria, 'Times New Roman'</a:t>
            </a:r>
            <a:r>
              <a:rPr lang="en-GB" dirty="0" smtClean="0"/>
              <a:t>, </a:t>
            </a:r>
            <a:r>
              <a:rPr lang="en-GB" dirty="0"/>
              <a:t>serif;</a:t>
            </a:r>
          </a:p>
          <a:p>
            <a:pPr marL="0" indent="0">
              <a:buNone/>
            </a:pPr>
            <a:endParaRPr lang="en-GB" dirty="0"/>
          </a:p>
          <a:p>
            <a:pPr marL="0" indent="0">
              <a:buNone/>
            </a:pPr>
            <a:r>
              <a:rPr lang="en-GB" dirty="0"/>
              <a:t>	Filename:	 </a:t>
            </a:r>
            <a:r>
              <a:rPr lang="en-GB" dirty="0" smtClean="0"/>
              <a:t>      MainStyles.css</a:t>
            </a:r>
            <a:endParaRPr lang="en-GB" dirty="0"/>
          </a:p>
          <a:p>
            <a:pPr marL="0" indent="0">
              <a:buNone/>
            </a:pPr>
            <a:r>
              <a:rPr lang="en-GB" dirty="0"/>
              <a:t>	Site:	</a:t>
            </a:r>
            <a:r>
              <a:rPr lang="en-GB" dirty="0" smtClean="0"/>
              <a:t>       Peacock’s Wines</a:t>
            </a:r>
            <a:endParaRPr lang="en-GB" dirty="0"/>
          </a:p>
          <a:p>
            <a:pPr marL="0" indent="0">
              <a:buNone/>
            </a:pPr>
            <a:r>
              <a:rPr lang="en-GB" dirty="0"/>
              <a:t>	Author:	</a:t>
            </a:r>
            <a:r>
              <a:rPr lang="en-GB" dirty="0" smtClean="0"/>
              <a:t>       Dr </a:t>
            </a:r>
            <a:r>
              <a:rPr lang="en-GB" dirty="0"/>
              <a:t>Derek Peacock</a:t>
            </a:r>
          </a:p>
          <a:p>
            <a:pPr marL="0" indent="0">
              <a:buNone/>
            </a:pPr>
            <a:r>
              <a:rPr lang="en-GB" dirty="0"/>
              <a:t>	Version:	</a:t>
            </a:r>
            <a:r>
              <a:rPr lang="en-GB" dirty="0" smtClean="0"/>
              <a:t>       0.1</a:t>
            </a:r>
            <a:endParaRPr lang="en-GB" dirty="0"/>
          </a:p>
          <a:p>
            <a:pPr marL="0" indent="0">
              <a:buNone/>
            </a:pPr>
            <a:r>
              <a:rPr lang="en-GB" dirty="0"/>
              <a:t>	</a:t>
            </a:r>
            <a:r>
              <a:rPr lang="en-GB" dirty="0" smtClean="0"/>
              <a:t>Changed: 	       1</a:t>
            </a:r>
            <a:r>
              <a:rPr lang="en-GB" baseline="30000" dirty="0" smtClean="0"/>
              <a:t>st</a:t>
            </a:r>
            <a:r>
              <a:rPr lang="en-GB" dirty="0" smtClean="0"/>
              <a:t> September 2013</a:t>
            </a:r>
            <a:endParaRPr lang="en-GB" dirty="0"/>
          </a:p>
          <a:p>
            <a:pPr marL="0" indent="0">
              <a:buNone/>
            </a:pPr>
            <a:r>
              <a:rPr lang="en-GB" dirty="0"/>
              <a:t>	</a:t>
            </a:r>
            <a:r>
              <a:rPr lang="en-GB" dirty="0" smtClean="0"/>
              <a:t>Description:   A </a:t>
            </a:r>
            <a:r>
              <a:rPr lang="en-GB" dirty="0"/>
              <a:t>Basic HTML5 Style Sheet</a:t>
            </a:r>
          </a:p>
          <a:p>
            <a:pPr marL="0" indent="0">
              <a:buNone/>
            </a:pPr>
            <a:r>
              <a:rPr lang="en-GB" dirty="0"/>
              <a:t>	</a:t>
            </a:r>
          </a:p>
          <a:p>
            <a:pPr marL="0" indent="0">
              <a:buNone/>
            </a:pPr>
            <a:r>
              <a:rPr lang="en-GB" dirty="0"/>
              <a:t>	TOC</a:t>
            </a:r>
          </a:p>
          <a:p>
            <a:pPr marL="0" indent="0">
              <a:buNone/>
            </a:pPr>
            <a:r>
              <a:rPr lang="en-GB" dirty="0"/>
              <a:t>	* HTML Selectors</a:t>
            </a:r>
          </a:p>
          <a:p>
            <a:pPr marL="0" indent="0">
              <a:buNone/>
            </a:pPr>
            <a:r>
              <a:rPr lang="en-GB" dirty="0"/>
              <a:t>	</a:t>
            </a:r>
            <a:r>
              <a:rPr lang="en-GB" dirty="0" smtClean="0"/>
              <a:t>        ** </a:t>
            </a:r>
            <a:r>
              <a:rPr lang="en-GB" dirty="0"/>
              <a:t>Body</a:t>
            </a:r>
          </a:p>
          <a:p>
            <a:pPr marL="0" indent="0">
              <a:buNone/>
            </a:pPr>
            <a:r>
              <a:rPr lang="en-GB" dirty="0"/>
              <a:t>	</a:t>
            </a:r>
            <a:r>
              <a:rPr lang="en-GB" dirty="0" smtClean="0"/>
              <a:t>        ** </a:t>
            </a:r>
            <a:r>
              <a:rPr lang="en-GB" dirty="0"/>
              <a:t>Header</a:t>
            </a:r>
          </a:p>
          <a:p>
            <a:pPr marL="0" indent="0">
              <a:buNone/>
            </a:pPr>
            <a:r>
              <a:rPr lang="en-GB" dirty="0"/>
              <a:t>	</a:t>
            </a:r>
            <a:r>
              <a:rPr lang="en-GB" dirty="0" smtClean="0"/>
              <a:t>        ** </a:t>
            </a:r>
            <a:r>
              <a:rPr lang="en-GB" dirty="0" err="1"/>
              <a:t>Nav</a:t>
            </a:r>
            <a:endParaRPr lang="en-GB" dirty="0"/>
          </a:p>
          <a:p>
            <a:pPr marL="0" indent="0">
              <a:buNone/>
            </a:pPr>
            <a:r>
              <a:rPr lang="en-GB" dirty="0"/>
              <a:t>	</a:t>
            </a:r>
            <a:r>
              <a:rPr lang="en-GB" dirty="0" smtClean="0"/>
              <a:t>        ** Footer </a:t>
            </a:r>
            <a:endParaRPr lang="en-GB" dirty="0"/>
          </a:p>
          <a:p>
            <a:pPr marL="0" indent="0">
              <a:buNone/>
            </a:pPr>
            <a:r>
              <a:rPr lang="en-GB" dirty="0"/>
              <a:t>		</a:t>
            </a:r>
          </a:p>
          <a:p>
            <a:pPr marL="0" indent="0">
              <a:buNone/>
            </a:pPr>
            <a:r>
              <a:rPr lang="en-GB" dirty="0"/>
              <a:t>	* Class Selectors</a:t>
            </a:r>
          </a:p>
          <a:p>
            <a:pPr marL="0" indent="0">
              <a:buNone/>
            </a:pPr>
            <a:r>
              <a:rPr lang="en-GB" dirty="0"/>
              <a:t>	* ID </a:t>
            </a:r>
            <a:r>
              <a:rPr lang="en-GB" dirty="0" smtClean="0"/>
              <a:t>Selectors</a:t>
            </a:r>
            <a:endParaRPr lang="en-GB" dirty="0"/>
          </a:p>
        </p:txBody>
      </p:sp>
      <p:sp>
        <p:nvSpPr>
          <p:cNvPr id="3" name="Title 2"/>
          <p:cNvSpPr>
            <a:spLocks noGrp="1"/>
          </p:cNvSpPr>
          <p:nvPr>
            <p:ph type="title"/>
          </p:nvPr>
        </p:nvSpPr>
        <p:spPr/>
        <p:txBody>
          <a:bodyPr/>
          <a:lstStyle/>
          <a:p>
            <a:r>
              <a:rPr lang="en-GB" dirty="0" smtClean="0"/>
              <a:t>Commenting </a:t>
            </a:r>
            <a:r>
              <a:rPr lang="en-GB" dirty="0" err="1" smtClean="0"/>
              <a:t>css</a:t>
            </a:r>
            <a:r>
              <a:rPr lang="en-GB" dirty="0" smtClean="0"/>
              <a:t> Sheets</a:t>
            </a:r>
            <a:endParaRPr lang="en-GB" dirty="0"/>
          </a:p>
        </p:txBody>
      </p:sp>
    </p:spTree>
    <p:extLst>
      <p:ext uri="{BB962C8B-B14F-4D97-AF65-F5344CB8AC3E}">
        <p14:creationId xmlns:p14="http://schemas.microsoft.com/office/powerpoint/2010/main" val="1019311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Floating Elements</a:t>
            </a:r>
            <a:endParaRPr lang="en-GB"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276872"/>
            <a:ext cx="4464496" cy="193573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4"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t="3608" b="-3608"/>
          <a:stretch/>
        </p:blipFill>
        <p:spPr bwMode="auto">
          <a:xfrm>
            <a:off x="3016174" y="4575795"/>
            <a:ext cx="469582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9798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Browser View</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91" y="2132856"/>
            <a:ext cx="423862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a:spLocks noGrp="1"/>
          </p:cNvSpPr>
          <p:nvPr>
            <p:ph idx="1"/>
          </p:nvPr>
        </p:nvSpPr>
        <p:spPr>
          <a:xfrm>
            <a:off x="5004048" y="3284984"/>
            <a:ext cx="3816424" cy="1523628"/>
          </a:xfrm>
        </p:spPr>
        <p:txBody>
          <a:bodyPr>
            <a:normAutofit fontScale="92500" lnSpcReduction="10000"/>
          </a:bodyPr>
          <a:lstStyle/>
          <a:p>
            <a:r>
              <a:rPr lang="en-GB" dirty="0" smtClean="0"/>
              <a:t>Other items have floated</a:t>
            </a:r>
          </a:p>
          <a:p>
            <a:r>
              <a:rPr lang="en-GB" dirty="0" smtClean="0"/>
              <a:t>Floats need clearing</a:t>
            </a:r>
          </a:p>
          <a:p>
            <a:r>
              <a:rPr lang="en-GB" dirty="0" smtClean="0"/>
              <a:t>Clearing floats is not easy in different browsers</a:t>
            </a:r>
            <a:endParaRPr lang="en-GB" dirty="0"/>
          </a:p>
        </p:txBody>
      </p:sp>
    </p:spTree>
    <p:extLst>
      <p:ext uri="{BB962C8B-B14F-4D97-AF65-F5344CB8AC3E}">
        <p14:creationId xmlns:p14="http://schemas.microsoft.com/office/powerpoint/2010/main" val="1669539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76872"/>
            <a:ext cx="6624736" cy="4248472"/>
          </a:xfrm>
        </p:spPr>
        <p:txBody>
          <a:bodyPr>
            <a:normAutofit/>
          </a:bodyPr>
          <a:lstStyle/>
          <a:p>
            <a:pPr marL="0" indent="0">
              <a:buNone/>
            </a:pPr>
            <a:r>
              <a:rPr lang="en-GB" dirty="0" smtClean="0"/>
              <a:t>.</a:t>
            </a:r>
            <a:r>
              <a:rPr lang="en-GB" b="1" dirty="0" err="1">
                <a:latin typeface="Courier New" panose="02070309020205020404" pitchFamily="49" charset="0"/>
                <a:cs typeface="Courier New" panose="02070309020205020404" pitchFamily="49" charset="0"/>
              </a:rPr>
              <a:t>clearfix:before</a:t>
            </a:r>
            <a:r>
              <a:rPr lang="en-GB" b="1" dirty="0" smtClean="0">
                <a:latin typeface="Courier New" panose="02070309020205020404" pitchFamily="49" charset="0"/>
                <a:cs typeface="Courier New" panose="02070309020205020404" pitchFamily="49" charset="0"/>
              </a:rPr>
              <a:t>,.</a:t>
            </a:r>
            <a:r>
              <a:rPr lang="en-GB" b="1" dirty="0" err="1">
                <a:latin typeface="Courier New" panose="02070309020205020404" pitchFamily="49" charset="0"/>
                <a:cs typeface="Courier New" panose="02070309020205020404" pitchFamily="49" charset="0"/>
              </a:rPr>
              <a:t>clearfix:after</a:t>
            </a:r>
            <a:r>
              <a:rPr lang="en-GB" b="1" dirty="0">
                <a:latin typeface="Courier New" panose="02070309020205020404" pitchFamily="49" charset="0"/>
                <a:cs typeface="Courier New" panose="02070309020205020404" pitchFamily="49" charset="0"/>
              </a:rPr>
              <a:t> </a:t>
            </a:r>
            <a:endParaRPr lang="en-GB" b="1" dirty="0" smtClean="0">
              <a:latin typeface="Courier New" panose="02070309020205020404" pitchFamily="49" charset="0"/>
              <a:cs typeface="Courier New" panose="02070309020205020404" pitchFamily="49" charset="0"/>
            </a:endParaRPr>
          </a:p>
          <a:p>
            <a:pPr marL="0" indent="0">
              <a:buNone/>
            </a:pPr>
            <a:r>
              <a:rPr lang="en-GB" b="1" dirty="0" smtClean="0">
                <a:latin typeface="Courier New" panose="02070309020205020404" pitchFamily="49" charset="0"/>
                <a:cs typeface="Courier New" panose="02070309020205020404" pitchFamily="49" charset="0"/>
              </a:rPr>
              <a:t>{ </a:t>
            </a:r>
            <a:endParaRPr lang="en-GB" b="1" dirty="0">
              <a:latin typeface="Courier New" panose="02070309020205020404" pitchFamily="49" charset="0"/>
              <a:cs typeface="Courier New" panose="02070309020205020404" pitchFamily="49" charset="0"/>
            </a:endParaRPr>
          </a:p>
          <a:p>
            <a:pPr marL="0" indent="0">
              <a:buNone/>
            </a:pPr>
            <a:r>
              <a:rPr lang="en-GB" b="1" dirty="0" smtClean="0">
                <a:latin typeface="Courier New" panose="02070309020205020404" pitchFamily="49" charset="0"/>
                <a:cs typeface="Courier New" panose="02070309020205020404" pitchFamily="49" charset="0"/>
              </a:rPr>
              <a:t>    content</a:t>
            </a:r>
            <a:r>
              <a:rPr lang="en-GB" b="1" dirty="0">
                <a:latin typeface="Courier New" panose="02070309020205020404" pitchFamily="49" charset="0"/>
                <a:cs typeface="Courier New" panose="02070309020205020404" pitchFamily="49" charset="0"/>
              </a:rPr>
              <a:t>: "\0020"; </a:t>
            </a:r>
          </a:p>
          <a:p>
            <a:pPr marL="0" indent="0">
              <a:buNone/>
            </a:pPr>
            <a:r>
              <a:rPr lang="en-GB" b="1" dirty="0" smtClean="0">
                <a:latin typeface="Courier New" panose="02070309020205020404" pitchFamily="49" charset="0"/>
                <a:cs typeface="Courier New" panose="02070309020205020404" pitchFamily="49" charset="0"/>
              </a:rPr>
              <a:t>    display</a:t>
            </a:r>
            <a:r>
              <a:rPr lang="en-GB" b="1" dirty="0">
                <a:latin typeface="Courier New" panose="02070309020205020404" pitchFamily="49" charset="0"/>
                <a:cs typeface="Courier New" panose="02070309020205020404" pitchFamily="49" charset="0"/>
              </a:rPr>
              <a:t>: block; </a:t>
            </a:r>
          </a:p>
          <a:p>
            <a:pPr marL="0" indent="0">
              <a:buNone/>
            </a:pPr>
            <a:r>
              <a:rPr lang="en-GB" b="1" dirty="0" smtClean="0">
                <a:latin typeface="Courier New" panose="02070309020205020404" pitchFamily="49" charset="0"/>
                <a:cs typeface="Courier New" panose="02070309020205020404" pitchFamily="49" charset="0"/>
              </a:rPr>
              <a:t>    height</a:t>
            </a:r>
            <a:r>
              <a:rPr lang="en-GB" b="1" dirty="0">
                <a:latin typeface="Courier New" panose="02070309020205020404" pitchFamily="49" charset="0"/>
                <a:cs typeface="Courier New" panose="02070309020205020404" pitchFamily="49" charset="0"/>
              </a:rPr>
              <a:t>: 0; </a:t>
            </a:r>
          </a:p>
          <a:p>
            <a:pPr marL="0" indent="0">
              <a:buNone/>
            </a:pPr>
            <a:r>
              <a:rPr lang="en-GB" b="1" dirty="0" smtClean="0">
                <a:latin typeface="Courier New" panose="02070309020205020404" pitchFamily="49" charset="0"/>
                <a:cs typeface="Courier New" panose="02070309020205020404" pitchFamily="49" charset="0"/>
              </a:rPr>
              <a:t>    overflow</a:t>
            </a:r>
            <a:r>
              <a:rPr lang="en-GB" b="1" dirty="0">
                <a:latin typeface="Courier New" panose="02070309020205020404" pitchFamily="49" charset="0"/>
                <a:cs typeface="Courier New" panose="02070309020205020404" pitchFamily="49" charset="0"/>
              </a:rPr>
              <a:t>: hidden; </a:t>
            </a:r>
          </a:p>
          <a:p>
            <a:pPr marL="0" indent="0">
              <a:buNone/>
            </a:pPr>
            <a:r>
              <a:rPr lang="en-GB" b="1" dirty="0">
                <a:latin typeface="Courier New" panose="02070309020205020404" pitchFamily="49" charset="0"/>
                <a:cs typeface="Courier New" panose="02070309020205020404" pitchFamily="49" charset="0"/>
              </a:rPr>
              <a:t>}  </a:t>
            </a:r>
          </a:p>
          <a:p>
            <a:pPr marL="0" indent="0">
              <a:buNone/>
            </a:pPr>
            <a:r>
              <a:rPr lang="en-GB" b="1" dirty="0">
                <a:latin typeface="Courier New" panose="02070309020205020404" pitchFamily="49" charset="0"/>
                <a:cs typeface="Courier New" panose="02070309020205020404" pitchFamily="49" charset="0"/>
              </a:rPr>
              <a:t>.</a:t>
            </a:r>
            <a:r>
              <a:rPr lang="en-GB" b="1" dirty="0" err="1">
                <a:latin typeface="Courier New" panose="02070309020205020404" pitchFamily="49" charset="0"/>
                <a:cs typeface="Courier New" panose="02070309020205020404" pitchFamily="49" charset="0"/>
              </a:rPr>
              <a:t>clearfix:after</a:t>
            </a:r>
            <a:r>
              <a:rPr lang="en-GB" b="1" dirty="0">
                <a:latin typeface="Courier New" panose="02070309020205020404" pitchFamily="49" charset="0"/>
                <a:cs typeface="Courier New" panose="02070309020205020404" pitchFamily="49" charset="0"/>
              </a:rPr>
              <a:t> { clear: both; }  </a:t>
            </a:r>
          </a:p>
          <a:p>
            <a:pPr marL="0" indent="0">
              <a:buNone/>
            </a:pPr>
            <a:r>
              <a:rPr lang="en-GB" b="1" dirty="0">
                <a:latin typeface="Courier New" panose="02070309020205020404" pitchFamily="49" charset="0"/>
                <a:cs typeface="Courier New" panose="02070309020205020404" pitchFamily="49" charset="0"/>
              </a:rPr>
              <a:t>.</a:t>
            </a:r>
            <a:r>
              <a:rPr lang="en-GB" b="1" dirty="0" err="1">
                <a:latin typeface="Courier New" panose="02070309020205020404" pitchFamily="49" charset="0"/>
                <a:cs typeface="Courier New" panose="02070309020205020404" pitchFamily="49" charset="0"/>
              </a:rPr>
              <a:t>clearfix</a:t>
            </a:r>
            <a:r>
              <a:rPr lang="en-GB" b="1" dirty="0">
                <a:latin typeface="Courier New" panose="02070309020205020404" pitchFamily="49" charset="0"/>
                <a:cs typeface="Courier New" panose="02070309020205020404" pitchFamily="49" charset="0"/>
              </a:rPr>
              <a:t> { zoom: 1; } </a:t>
            </a:r>
          </a:p>
        </p:txBody>
      </p:sp>
      <p:sp>
        <p:nvSpPr>
          <p:cNvPr id="3" name="Title 2"/>
          <p:cNvSpPr>
            <a:spLocks noGrp="1"/>
          </p:cNvSpPr>
          <p:nvPr>
            <p:ph type="title"/>
          </p:nvPr>
        </p:nvSpPr>
        <p:spPr/>
        <p:txBody>
          <a:bodyPr/>
          <a:lstStyle/>
          <a:p>
            <a:r>
              <a:rPr lang="en-GB" dirty="0" err="1" smtClean="0"/>
              <a:t>clearfix</a:t>
            </a:r>
            <a:endParaRPr lang="en-GB" dirty="0"/>
          </a:p>
        </p:txBody>
      </p:sp>
    </p:spTree>
    <p:extLst>
      <p:ext uri="{BB962C8B-B14F-4D97-AF65-F5344CB8AC3E}">
        <p14:creationId xmlns:p14="http://schemas.microsoft.com/office/powerpoint/2010/main" val="3903481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6220213" cy="2121685"/>
          </a:xfrm>
        </p:spPr>
        <p:txBody>
          <a:bodyPr/>
          <a:lstStyle/>
          <a:p>
            <a:pPr marL="0" indent="0">
              <a:buNone/>
            </a:pPr>
            <a:r>
              <a:rPr lang="en-GB" dirty="0"/>
              <a:t> &lt;header class</a:t>
            </a:r>
            <a:r>
              <a:rPr lang="en-GB" dirty="0" smtClean="0"/>
              <a:t>=“</a:t>
            </a:r>
            <a:r>
              <a:rPr lang="en-GB" dirty="0" err="1" smtClean="0"/>
              <a:t>clearfix</a:t>
            </a:r>
            <a:r>
              <a:rPr lang="en-GB" dirty="0" smtClean="0"/>
              <a:t>"&gt;</a:t>
            </a:r>
            <a:endParaRPr lang="en-GB" dirty="0"/>
          </a:p>
          <a:p>
            <a:pPr marL="0" indent="0">
              <a:buNone/>
            </a:pPr>
            <a:r>
              <a:rPr lang="en-GB" dirty="0"/>
              <a:t>        	&lt;</a:t>
            </a:r>
            <a:r>
              <a:rPr lang="en-GB" dirty="0" err="1"/>
              <a:t>img</a:t>
            </a:r>
            <a:r>
              <a:rPr lang="en-GB" dirty="0"/>
              <a:t> </a:t>
            </a:r>
            <a:r>
              <a:rPr lang="en-GB" dirty="0" err="1"/>
              <a:t>src</a:t>
            </a:r>
            <a:r>
              <a:rPr lang="en-GB" dirty="0"/>
              <a:t>="http://</a:t>
            </a:r>
            <a:r>
              <a:rPr lang="en-GB" dirty="0" smtClean="0"/>
              <a:t>placehold.it/160x120</a:t>
            </a:r>
            <a:r>
              <a:rPr lang="en-GB" dirty="0"/>
              <a:t>"&gt;</a:t>
            </a:r>
          </a:p>
          <a:p>
            <a:pPr marL="0" indent="0">
              <a:buNone/>
            </a:pPr>
            <a:r>
              <a:rPr lang="en-GB" dirty="0"/>
              <a:t>        	&lt;h1&gt;Web Site Title&lt;/h1&gt;</a:t>
            </a:r>
          </a:p>
          <a:p>
            <a:pPr marL="0" indent="0">
              <a:buNone/>
            </a:pPr>
            <a:r>
              <a:rPr lang="en-GB" dirty="0"/>
              <a:t>  </a:t>
            </a:r>
            <a:r>
              <a:rPr lang="en-GB" dirty="0" smtClean="0"/>
              <a:t>&lt;/</a:t>
            </a:r>
            <a:r>
              <a:rPr lang="en-GB" dirty="0"/>
              <a:t>header&gt;</a:t>
            </a:r>
          </a:p>
        </p:txBody>
      </p:sp>
      <p:sp>
        <p:nvSpPr>
          <p:cNvPr id="3" name="Title 2"/>
          <p:cNvSpPr>
            <a:spLocks noGrp="1"/>
          </p:cNvSpPr>
          <p:nvPr>
            <p:ph type="title"/>
          </p:nvPr>
        </p:nvSpPr>
        <p:spPr/>
        <p:txBody>
          <a:bodyPr/>
          <a:lstStyle/>
          <a:p>
            <a:r>
              <a:rPr lang="en-GB" dirty="0" smtClean="0"/>
              <a:t>Applying class=“</a:t>
            </a:r>
            <a:r>
              <a:rPr lang="en-GB" dirty="0" err="1" smtClean="0"/>
              <a:t>clearfix</a:t>
            </a:r>
            <a:r>
              <a:rPr lang="en-GB" dirty="0" smtClean="0"/>
              <a:t>”</a:t>
            </a:r>
            <a:endParaRPr lang="en-GB" dirty="0"/>
          </a:p>
        </p:txBody>
      </p:sp>
      <p:pic>
        <p:nvPicPr>
          <p:cNvPr id="717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0005"/>
          <a:stretch/>
        </p:blipFill>
        <p:spPr bwMode="auto">
          <a:xfrm>
            <a:off x="4499992" y="4365104"/>
            <a:ext cx="3600000" cy="1872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606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7"/>
            <a:ext cx="8496945" cy="3744416"/>
          </a:xfrm>
          <a:solidFill>
            <a:schemeClr val="accent1">
              <a:lumMod val="20000"/>
              <a:lumOff val="80000"/>
            </a:schemeClr>
          </a:solidFill>
          <a:ln>
            <a:solidFill>
              <a:schemeClr val="accent1">
                <a:shade val="50000"/>
              </a:schemeClr>
            </a:solidFill>
          </a:ln>
        </p:spPr>
        <p:txBody>
          <a:bodyPr>
            <a:normAutofit fontScale="92500" lnSpcReduction="10000"/>
          </a:bodyPr>
          <a:lstStyle/>
          <a:p>
            <a:pPr marL="0" indent="0">
              <a:buNone/>
            </a:pPr>
            <a:r>
              <a:rPr lang="en-GB" b="1" dirty="0">
                <a:latin typeface="Courier New" pitchFamily="49" charset="0"/>
                <a:cs typeface="Courier New" pitchFamily="49" charset="0"/>
              </a:rPr>
              <a:t>header </a:t>
            </a:r>
            <a:r>
              <a:rPr lang="en-GB" b="1" dirty="0" smtClean="0">
                <a:latin typeface="Courier New" pitchFamily="49" charset="0"/>
                <a:cs typeface="Courier New" pitchFamily="49" charset="0"/>
              </a:rPr>
              <a:t>h1{</a:t>
            </a:r>
          </a:p>
          <a:p>
            <a:pPr marL="0" indent="0">
              <a:buNone/>
            </a:pPr>
            <a:r>
              <a:rPr lang="en-GB" b="1" dirty="0">
                <a:latin typeface="Courier New" pitchFamily="49" charset="0"/>
                <a:cs typeface="Courier New" pitchFamily="49" charset="0"/>
              </a:rPr>
              <a:t>	</a:t>
            </a:r>
            <a:r>
              <a:rPr lang="en-GB" b="1" dirty="0" smtClean="0">
                <a:latin typeface="Courier New" pitchFamily="49" charset="0"/>
                <a:cs typeface="Courier New" pitchFamily="49" charset="0"/>
              </a:rPr>
              <a:t>margin-top:15px;</a:t>
            </a:r>
            <a:endParaRPr lang="en-GB" b="1" dirty="0">
              <a:latin typeface="Courier New" pitchFamily="49" charset="0"/>
              <a:cs typeface="Courier New" pitchFamily="49" charset="0"/>
            </a:endParaRPr>
          </a:p>
          <a:p>
            <a:pPr marL="0" indent="0">
              <a:buNone/>
            </a:pPr>
            <a:r>
              <a:rPr lang="en-GB" b="1" dirty="0">
                <a:latin typeface="Courier New" pitchFamily="49" charset="0"/>
                <a:cs typeface="Courier New" pitchFamily="49" charset="0"/>
              </a:rPr>
              <a:t>	font-size: </a:t>
            </a:r>
            <a:r>
              <a:rPr lang="en-GB" b="1" dirty="0" smtClean="0">
                <a:latin typeface="Courier New" pitchFamily="49" charset="0"/>
                <a:cs typeface="Courier New" pitchFamily="49" charset="0"/>
              </a:rPr>
              <a:t>2.0em</a:t>
            </a:r>
            <a:r>
              <a:rPr lang="en-GB" b="1" dirty="0">
                <a:latin typeface="Courier New" pitchFamily="49" charset="0"/>
                <a:cs typeface="Courier New" pitchFamily="49" charset="0"/>
              </a:rPr>
              <a:t>;</a:t>
            </a:r>
          </a:p>
          <a:p>
            <a:pPr marL="0" indent="0">
              <a:buNone/>
            </a:pPr>
            <a:r>
              <a:rPr lang="en-GB" b="1" dirty="0" smtClean="0">
                <a:latin typeface="Courier New" pitchFamily="49" charset="0"/>
                <a:cs typeface="Courier New" pitchFamily="49" charset="0"/>
              </a:rPr>
              <a:t>}</a:t>
            </a:r>
          </a:p>
          <a:p>
            <a:pPr marL="0" indent="0">
              <a:buNone/>
            </a:pPr>
            <a:r>
              <a:rPr lang="en-GB" b="1" dirty="0">
                <a:latin typeface="Courier New" pitchFamily="49" charset="0"/>
                <a:cs typeface="Courier New" pitchFamily="49" charset="0"/>
              </a:rPr>
              <a:t>header </a:t>
            </a:r>
            <a:r>
              <a:rPr lang="en-GB" b="1" dirty="0" smtClean="0">
                <a:latin typeface="Courier New" pitchFamily="49" charset="0"/>
                <a:cs typeface="Courier New" pitchFamily="49" charset="0"/>
              </a:rPr>
              <a:t>h2{</a:t>
            </a:r>
            <a:endParaRPr lang="en-GB" b="1" dirty="0">
              <a:latin typeface="Courier New" pitchFamily="49" charset="0"/>
              <a:cs typeface="Courier New" pitchFamily="49" charset="0"/>
            </a:endParaRPr>
          </a:p>
          <a:p>
            <a:pPr marL="0" indent="0">
              <a:buNone/>
            </a:pPr>
            <a:r>
              <a:rPr lang="en-GB" b="1" dirty="0">
                <a:latin typeface="Courier New" pitchFamily="49" charset="0"/>
                <a:cs typeface="Courier New" pitchFamily="49" charset="0"/>
              </a:rPr>
              <a:t>	font-size: </a:t>
            </a:r>
            <a:r>
              <a:rPr lang="en-GB" b="1" dirty="0" smtClean="0">
                <a:latin typeface="Courier New" pitchFamily="49" charset="0"/>
                <a:cs typeface="Courier New" pitchFamily="49" charset="0"/>
              </a:rPr>
              <a:t>1.67em</a:t>
            </a:r>
            <a:r>
              <a:rPr lang="en-GB" b="1" dirty="0">
                <a:latin typeface="Courier New" pitchFamily="49" charset="0"/>
                <a:cs typeface="Courier New" pitchFamily="49" charset="0"/>
              </a:rPr>
              <a:t>;</a:t>
            </a:r>
          </a:p>
          <a:p>
            <a:pPr marL="0" indent="0">
              <a:buNone/>
            </a:pPr>
            <a:r>
              <a:rPr lang="en-GB" b="1" dirty="0" smtClean="0">
                <a:latin typeface="Courier New" pitchFamily="49" charset="0"/>
                <a:cs typeface="Courier New" pitchFamily="49" charset="0"/>
              </a:rPr>
              <a:t>}</a:t>
            </a:r>
            <a:endParaRPr lang="en-GB" b="1" dirty="0">
              <a:latin typeface="Courier New" pitchFamily="49" charset="0"/>
              <a:cs typeface="Courier New" pitchFamily="49" charset="0"/>
            </a:endParaRPr>
          </a:p>
          <a:p>
            <a:pPr marL="0" indent="0">
              <a:buNone/>
            </a:pPr>
            <a:r>
              <a:rPr lang="en-GB" b="1" dirty="0">
                <a:latin typeface="Courier New" pitchFamily="49" charset="0"/>
                <a:cs typeface="Courier New" pitchFamily="49" charset="0"/>
              </a:rPr>
              <a:t>h</a:t>
            </a:r>
            <a:r>
              <a:rPr lang="en-GB" b="1" dirty="0" smtClean="0">
                <a:latin typeface="Courier New" pitchFamily="49" charset="0"/>
                <a:cs typeface="Courier New" pitchFamily="49" charset="0"/>
              </a:rPr>
              <a:t>1, h2, h3, h4{</a:t>
            </a:r>
          </a:p>
          <a:p>
            <a:pPr marL="0" indent="0">
              <a:buNone/>
            </a:pPr>
            <a:r>
              <a:rPr lang="en-GB" b="1" dirty="0" smtClean="0">
                <a:latin typeface="Courier New" pitchFamily="49" charset="0"/>
                <a:cs typeface="Courier New" pitchFamily="49" charset="0"/>
              </a:rPr>
              <a:t>	font-family: Tahoma, Verdana, sans-serif</a:t>
            </a:r>
          </a:p>
          <a:p>
            <a:pPr marL="0" indent="0">
              <a:buNone/>
            </a:pPr>
            <a:r>
              <a:rPr lang="en-GB" b="1" dirty="0">
                <a:latin typeface="Courier New" pitchFamily="49" charset="0"/>
                <a:cs typeface="Courier New" pitchFamily="49" charset="0"/>
              </a:rPr>
              <a:t>}</a:t>
            </a:r>
          </a:p>
        </p:txBody>
      </p:sp>
      <p:sp>
        <p:nvSpPr>
          <p:cNvPr id="3" name="Title 2"/>
          <p:cNvSpPr>
            <a:spLocks noGrp="1"/>
          </p:cNvSpPr>
          <p:nvPr>
            <p:ph type="title"/>
          </p:nvPr>
        </p:nvSpPr>
        <p:spPr/>
        <p:txBody>
          <a:bodyPr/>
          <a:lstStyle/>
          <a:p>
            <a:r>
              <a:rPr lang="en-GB" dirty="0" smtClean="0"/>
              <a:t>&lt;header&gt;&lt;h1&gt;</a:t>
            </a:r>
            <a:endParaRPr lang="en-GB" dirty="0"/>
          </a:p>
        </p:txBody>
      </p:sp>
    </p:spTree>
    <p:extLst>
      <p:ext uri="{BB962C8B-B14F-4D97-AF65-F5344CB8AC3E}">
        <p14:creationId xmlns:p14="http://schemas.microsoft.com/office/powerpoint/2010/main" val="1961925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Design View</a:t>
            </a:r>
            <a:endParaRPr lang="en-GB"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492896"/>
            <a:ext cx="6694487" cy="3971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0186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err="1" smtClean="0"/>
              <a:t>Nav</a:t>
            </a:r>
            <a:r>
              <a:rPr lang="en-GB" dirty="0" smtClean="0"/>
              <a:t> Bar - More Floating</a:t>
            </a:r>
            <a:endParaRPr lang="en-GB"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492896"/>
            <a:ext cx="3914775" cy="37909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67432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Horizontal Navigation</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276872"/>
            <a:ext cx="8388424" cy="4320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2437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978896" cy="4781128"/>
          </a:xfrm>
        </p:spPr>
        <p:txBody>
          <a:bodyPr>
            <a:normAutofit fontScale="25000" lnSpcReduction="20000"/>
          </a:bodyPr>
          <a:lstStyle/>
          <a:p>
            <a:pPr marL="0" indent="0">
              <a:buNone/>
            </a:pPr>
            <a:r>
              <a:rPr lang="en-GB" sz="4800" b="1" dirty="0" smtClean="0">
                <a:latin typeface="Courier New" pitchFamily="49" charset="0"/>
                <a:ea typeface="Arial Unicode MS" pitchFamily="34" charset="-128"/>
                <a:cs typeface="Courier New" pitchFamily="49" charset="0"/>
              </a:rPr>
              <a:t>&lt;body&gt;</a:t>
            </a:r>
          </a:p>
          <a:p>
            <a:pPr marL="0" indent="0">
              <a:buNone/>
            </a:pPr>
            <a:r>
              <a:rPr lang="en-GB" sz="4800" b="1" dirty="0" smtClean="0">
                <a:latin typeface="Courier New" pitchFamily="49" charset="0"/>
                <a:ea typeface="Arial Unicode MS" pitchFamily="34" charset="-128"/>
                <a:cs typeface="Courier New" pitchFamily="49" charset="0"/>
              </a:rPr>
              <a:t>    &lt;div id=“page"&gt;</a:t>
            </a:r>
          </a:p>
          <a:p>
            <a:pPr marL="0" indent="0">
              <a:buNone/>
            </a:pPr>
            <a:r>
              <a:rPr lang="en-GB" sz="4800" b="1" dirty="0" smtClean="0">
                <a:latin typeface="Courier New" pitchFamily="49" charset="0"/>
                <a:ea typeface="Arial Unicode MS" pitchFamily="34" charset="-128"/>
                <a:cs typeface="Courier New" pitchFamily="49" charset="0"/>
              </a:rPr>
              <a:t>    </a:t>
            </a:r>
          </a:p>
          <a:p>
            <a:pPr marL="0" indent="0">
              <a:buNone/>
            </a:pPr>
            <a:r>
              <a:rPr lang="en-GB" sz="4800" b="1" dirty="0" smtClean="0">
                <a:latin typeface="Courier New" pitchFamily="49" charset="0"/>
                <a:ea typeface="Arial Unicode MS" pitchFamily="34" charset="-128"/>
                <a:cs typeface="Courier New" pitchFamily="49" charset="0"/>
              </a:rPr>
              <a:t>        &lt;header&gt;</a:t>
            </a:r>
          </a:p>
          <a:p>
            <a:pPr marL="0" indent="0">
              <a:buNone/>
            </a:pPr>
            <a:r>
              <a:rPr lang="en-GB" sz="4800" b="1" dirty="0" smtClean="0">
                <a:latin typeface="Courier New" pitchFamily="49" charset="0"/>
                <a:ea typeface="Arial Unicode MS" pitchFamily="34" charset="-128"/>
                <a:cs typeface="Courier New" pitchFamily="49" charset="0"/>
              </a:rPr>
              <a:t>          &lt;</a:t>
            </a:r>
            <a:r>
              <a:rPr lang="en-GB" sz="4800" b="1" dirty="0" err="1">
                <a:latin typeface="Courier New" pitchFamily="49" charset="0"/>
                <a:ea typeface="Arial Unicode MS" pitchFamily="34" charset="-128"/>
                <a:cs typeface="Courier New" pitchFamily="49" charset="0"/>
              </a:rPr>
              <a:t>img</a:t>
            </a:r>
            <a:r>
              <a:rPr lang="en-GB" sz="4800" b="1" dirty="0">
                <a:latin typeface="Courier New" pitchFamily="49" charset="0"/>
                <a:ea typeface="Arial Unicode MS" pitchFamily="34" charset="-128"/>
                <a:cs typeface="Courier New" pitchFamily="49" charset="0"/>
              </a:rPr>
              <a:t> </a:t>
            </a:r>
            <a:r>
              <a:rPr lang="en-GB" sz="4800" b="1" dirty="0" err="1">
                <a:latin typeface="Courier New" pitchFamily="49" charset="0"/>
                <a:ea typeface="Arial Unicode MS" pitchFamily="34" charset="-128"/>
                <a:cs typeface="Courier New" pitchFamily="49" charset="0"/>
              </a:rPr>
              <a:t>src</a:t>
            </a:r>
            <a:r>
              <a:rPr lang="en-GB" sz="4800" b="1" dirty="0">
                <a:latin typeface="Courier New" pitchFamily="49" charset="0"/>
                <a:ea typeface="Arial Unicode MS" pitchFamily="34" charset="-128"/>
                <a:cs typeface="Courier New" pitchFamily="49" charset="0"/>
              </a:rPr>
              <a:t>="http://placehold.it/120x90"&gt;            </a:t>
            </a:r>
            <a:r>
              <a:rPr lang="en-GB" sz="4800" b="1" dirty="0" smtClean="0">
                <a:latin typeface="Courier New" pitchFamily="49" charset="0"/>
                <a:ea typeface="Arial Unicode MS" pitchFamily="34" charset="-128"/>
                <a:cs typeface="Courier New" pitchFamily="49" charset="0"/>
              </a:rPr>
              <a:t>	&lt;h1&gt;Web Site Title&lt;/h1&gt;</a:t>
            </a:r>
          </a:p>
          <a:p>
            <a:pPr marL="0" indent="0">
              <a:buNone/>
            </a:pPr>
            <a:r>
              <a:rPr lang="en-GB" sz="4800" b="1" dirty="0" smtClean="0">
                <a:latin typeface="Courier New" pitchFamily="49" charset="0"/>
                <a:ea typeface="Arial Unicode MS" pitchFamily="34" charset="-128"/>
                <a:cs typeface="Courier New" pitchFamily="49" charset="0"/>
              </a:rPr>
              <a:t>        &lt;/header&gt;</a:t>
            </a:r>
          </a:p>
          <a:p>
            <a:pPr marL="0" indent="0">
              <a:buNone/>
            </a:pPr>
            <a:r>
              <a:rPr lang="en-GB" sz="4800" b="1" dirty="0" smtClean="0">
                <a:latin typeface="Courier New" pitchFamily="49" charset="0"/>
                <a:ea typeface="Arial Unicode MS" pitchFamily="34" charset="-128"/>
                <a:cs typeface="Courier New" pitchFamily="49" charset="0"/>
              </a:rPr>
              <a:t>        </a:t>
            </a:r>
          </a:p>
          <a:p>
            <a:pPr marL="0" indent="0">
              <a:buNone/>
            </a:pPr>
            <a:r>
              <a:rPr lang="en-GB" sz="4800" b="1" dirty="0" smtClean="0">
                <a:latin typeface="Courier New" pitchFamily="49" charset="0"/>
                <a:ea typeface="Arial Unicode MS" pitchFamily="34" charset="-128"/>
                <a:cs typeface="Courier New" pitchFamily="49" charset="0"/>
              </a:rPr>
              <a:t>        &lt;</a:t>
            </a:r>
            <a:r>
              <a:rPr lang="en-GB" sz="4800" b="1" dirty="0" err="1" smtClean="0">
                <a:latin typeface="Courier New" pitchFamily="49" charset="0"/>
                <a:ea typeface="Arial Unicode MS" pitchFamily="34" charset="-128"/>
                <a:cs typeface="Courier New" pitchFamily="49" charset="0"/>
              </a:rPr>
              <a:t>nav</a:t>
            </a:r>
            <a:r>
              <a:rPr lang="en-GB" sz="4800" b="1" dirty="0" smtClean="0">
                <a:latin typeface="Courier New" pitchFamily="49" charset="0"/>
                <a:ea typeface="Arial Unicode MS" pitchFamily="34" charset="-128"/>
                <a:cs typeface="Courier New" pitchFamily="49" charset="0"/>
              </a:rPr>
              <a:t>&gt;</a:t>
            </a:r>
          </a:p>
          <a:p>
            <a:pPr marL="0" indent="0">
              <a:buNone/>
            </a:pPr>
            <a:r>
              <a:rPr lang="en-GB" sz="4800" b="1" dirty="0" smtClean="0">
                <a:latin typeface="Courier New" pitchFamily="49" charset="0"/>
                <a:ea typeface="Arial Unicode MS" pitchFamily="34" charset="-128"/>
                <a:cs typeface="Courier New" pitchFamily="49" charset="0"/>
              </a:rPr>
              <a:t>        	&lt;</a:t>
            </a:r>
            <a:r>
              <a:rPr lang="en-GB" sz="4800" b="1" dirty="0" err="1" smtClean="0">
                <a:latin typeface="Courier New" pitchFamily="49" charset="0"/>
                <a:ea typeface="Arial Unicode MS" pitchFamily="34" charset="-128"/>
                <a:cs typeface="Courier New" pitchFamily="49" charset="0"/>
              </a:rPr>
              <a:t>ul</a:t>
            </a:r>
            <a:r>
              <a:rPr lang="en-GB" sz="4800" b="1" dirty="0" smtClean="0">
                <a:latin typeface="Courier New" pitchFamily="49" charset="0"/>
                <a:ea typeface="Arial Unicode MS" pitchFamily="34" charset="-128"/>
                <a:cs typeface="Courier New" pitchFamily="49" charset="0"/>
              </a:rPr>
              <a:t>&gt;</a:t>
            </a:r>
          </a:p>
          <a:p>
            <a:pPr marL="0" indent="0">
              <a:buNone/>
            </a:pPr>
            <a:r>
              <a:rPr lang="en-GB" sz="4800" b="1" dirty="0" smtClean="0">
                <a:latin typeface="Courier New" pitchFamily="49" charset="0"/>
                <a:ea typeface="Arial Unicode MS" pitchFamily="34" charset="-128"/>
                <a:cs typeface="Courier New" pitchFamily="49" charset="0"/>
              </a:rPr>
              <a:t>               &lt;li&gt;&lt;a </a:t>
            </a:r>
            <a:r>
              <a:rPr lang="en-GB" sz="4800" b="1" dirty="0" err="1" smtClean="0">
                <a:latin typeface="Courier New" pitchFamily="49" charset="0"/>
                <a:ea typeface="Arial Unicode MS" pitchFamily="34" charset="-128"/>
                <a:cs typeface="Courier New" pitchFamily="49" charset="0"/>
              </a:rPr>
              <a:t>href</a:t>
            </a:r>
            <a:r>
              <a:rPr lang="en-GB" sz="4800" b="1" dirty="0" smtClean="0">
                <a:latin typeface="Courier New" pitchFamily="49" charset="0"/>
                <a:ea typeface="Arial Unicode MS" pitchFamily="34" charset="-128"/>
                <a:cs typeface="Courier New" pitchFamily="49" charset="0"/>
              </a:rPr>
              <a:t>="#"&gt;Menu Item 1&lt;/a&gt;&lt;/li&gt;</a:t>
            </a:r>
          </a:p>
          <a:p>
            <a:pPr marL="0" indent="0">
              <a:buNone/>
            </a:pPr>
            <a:r>
              <a:rPr lang="en-GB" sz="4800" b="1" dirty="0" smtClean="0">
                <a:latin typeface="Courier New" pitchFamily="49" charset="0"/>
                <a:ea typeface="Arial Unicode MS" pitchFamily="34" charset="-128"/>
                <a:cs typeface="Courier New" pitchFamily="49" charset="0"/>
              </a:rPr>
              <a:t>               &lt;li&gt;&lt;a </a:t>
            </a:r>
            <a:r>
              <a:rPr lang="en-GB" sz="4800" b="1" dirty="0" err="1" smtClean="0">
                <a:latin typeface="Courier New" pitchFamily="49" charset="0"/>
                <a:ea typeface="Arial Unicode MS" pitchFamily="34" charset="-128"/>
                <a:cs typeface="Courier New" pitchFamily="49" charset="0"/>
              </a:rPr>
              <a:t>href</a:t>
            </a:r>
            <a:r>
              <a:rPr lang="en-GB" sz="4800" b="1" dirty="0" smtClean="0">
                <a:latin typeface="Courier New" pitchFamily="49" charset="0"/>
                <a:ea typeface="Arial Unicode MS" pitchFamily="34" charset="-128"/>
                <a:cs typeface="Courier New" pitchFamily="49" charset="0"/>
              </a:rPr>
              <a:t>="#"&gt;Menu Item 2&lt;/a&gt;&lt;/li&gt;</a:t>
            </a:r>
          </a:p>
          <a:p>
            <a:pPr marL="0" indent="0">
              <a:buNone/>
            </a:pPr>
            <a:r>
              <a:rPr lang="en-GB" sz="4800" b="1" dirty="0" smtClean="0">
                <a:latin typeface="Courier New" pitchFamily="49" charset="0"/>
                <a:ea typeface="Arial Unicode MS" pitchFamily="34" charset="-128"/>
                <a:cs typeface="Courier New" pitchFamily="49" charset="0"/>
              </a:rPr>
              <a:t>               &lt;li&gt;&lt;a </a:t>
            </a:r>
            <a:r>
              <a:rPr lang="en-GB" sz="4800" b="1" dirty="0" err="1" smtClean="0">
                <a:latin typeface="Courier New" pitchFamily="49" charset="0"/>
                <a:ea typeface="Arial Unicode MS" pitchFamily="34" charset="-128"/>
                <a:cs typeface="Courier New" pitchFamily="49" charset="0"/>
              </a:rPr>
              <a:t>href</a:t>
            </a:r>
            <a:r>
              <a:rPr lang="en-GB" sz="4800" b="1" dirty="0" smtClean="0">
                <a:latin typeface="Courier New" pitchFamily="49" charset="0"/>
                <a:ea typeface="Arial Unicode MS" pitchFamily="34" charset="-128"/>
                <a:cs typeface="Courier New" pitchFamily="49" charset="0"/>
              </a:rPr>
              <a:t>="#"&gt;Menu Item 3&lt;/a&gt;&lt;/li&gt;</a:t>
            </a:r>
          </a:p>
          <a:p>
            <a:pPr marL="0" indent="0">
              <a:buNone/>
            </a:pPr>
            <a:r>
              <a:rPr lang="en-GB" sz="4800" b="1" dirty="0" smtClean="0">
                <a:latin typeface="Courier New" pitchFamily="49" charset="0"/>
                <a:ea typeface="Arial Unicode MS" pitchFamily="34" charset="-128"/>
                <a:cs typeface="Courier New" pitchFamily="49" charset="0"/>
              </a:rPr>
              <a:t>	&lt;/</a:t>
            </a:r>
            <a:r>
              <a:rPr lang="en-GB" sz="4800" b="1" dirty="0" err="1" smtClean="0">
                <a:latin typeface="Courier New" pitchFamily="49" charset="0"/>
                <a:ea typeface="Arial Unicode MS" pitchFamily="34" charset="-128"/>
                <a:cs typeface="Courier New" pitchFamily="49" charset="0"/>
              </a:rPr>
              <a:t>ul</a:t>
            </a:r>
            <a:r>
              <a:rPr lang="en-GB" sz="4800" b="1" dirty="0" smtClean="0">
                <a:latin typeface="Courier New" pitchFamily="49" charset="0"/>
                <a:ea typeface="Arial Unicode MS" pitchFamily="34" charset="-128"/>
                <a:cs typeface="Courier New" pitchFamily="49" charset="0"/>
              </a:rPr>
              <a:t>&gt;</a:t>
            </a:r>
          </a:p>
          <a:p>
            <a:pPr marL="0" indent="0">
              <a:buNone/>
            </a:pPr>
            <a:r>
              <a:rPr lang="en-GB" sz="4800" b="1" dirty="0" smtClean="0">
                <a:latin typeface="Courier New" pitchFamily="49" charset="0"/>
                <a:ea typeface="Arial Unicode MS" pitchFamily="34" charset="-128"/>
                <a:cs typeface="Courier New" pitchFamily="49" charset="0"/>
              </a:rPr>
              <a:t>        &lt;/</a:t>
            </a:r>
            <a:r>
              <a:rPr lang="en-GB" sz="4800" b="1" dirty="0" err="1" smtClean="0">
                <a:latin typeface="Courier New" pitchFamily="49" charset="0"/>
                <a:ea typeface="Arial Unicode MS" pitchFamily="34" charset="-128"/>
                <a:cs typeface="Courier New" pitchFamily="49" charset="0"/>
              </a:rPr>
              <a:t>nav</a:t>
            </a:r>
            <a:r>
              <a:rPr lang="en-GB" sz="4800" b="1" dirty="0" smtClean="0">
                <a:latin typeface="Courier New" pitchFamily="49" charset="0"/>
                <a:ea typeface="Arial Unicode MS" pitchFamily="34" charset="-128"/>
                <a:cs typeface="Courier New" pitchFamily="49" charset="0"/>
              </a:rPr>
              <a:t>&gt;</a:t>
            </a:r>
          </a:p>
          <a:p>
            <a:pPr marL="0" indent="0">
              <a:buNone/>
            </a:pPr>
            <a:endParaRPr lang="en-GB" sz="4800" b="1" dirty="0" smtClean="0">
              <a:latin typeface="Courier New" pitchFamily="49" charset="0"/>
              <a:ea typeface="Arial Unicode MS" pitchFamily="34" charset="-128"/>
              <a:cs typeface="Courier New" pitchFamily="49" charset="0"/>
            </a:endParaRPr>
          </a:p>
          <a:p>
            <a:pPr marL="0" indent="0">
              <a:buNone/>
            </a:pPr>
            <a:r>
              <a:rPr lang="en-GB" sz="4800" b="1" dirty="0" smtClean="0">
                <a:latin typeface="Courier New" pitchFamily="49" charset="0"/>
                <a:ea typeface="Arial Unicode MS" pitchFamily="34" charset="-128"/>
                <a:cs typeface="Courier New" pitchFamily="49" charset="0"/>
              </a:rPr>
              <a:t>        &lt;section&gt;</a:t>
            </a:r>
          </a:p>
          <a:p>
            <a:pPr marL="0" indent="0">
              <a:buNone/>
            </a:pPr>
            <a:r>
              <a:rPr lang="en-GB" sz="4800" b="1" dirty="0" smtClean="0">
                <a:latin typeface="Courier New" pitchFamily="49" charset="0"/>
                <a:ea typeface="Arial Unicode MS" pitchFamily="34" charset="-128"/>
                <a:cs typeface="Courier New" pitchFamily="49" charset="0"/>
              </a:rPr>
              <a:t>        	&lt;p&gt;This is the main content!&lt;/p&gt;</a:t>
            </a:r>
          </a:p>
          <a:p>
            <a:pPr marL="0" indent="0">
              <a:buNone/>
            </a:pPr>
            <a:r>
              <a:rPr lang="en-GB" sz="4800" b="1" dirty="0" smtClean="0">
                <a:latin typeface="Courier New" pitchFamily="49" charset="0"/>
                <a:ea typeface="Arial Unicode MS" pitchFamily="34" charset="-128"/>
                <a:cs typeface="Courier New" pitchFamily="49" charset="0"/>
              </a:rPr>
              <a:t>        &lt;/section&gt;</a:t>
            </a:r>
          </a:p>
          <a:p>
            <a:pPr marL="0" indent="0">
              <a:buNone/>
            </a:pPr>
            <a:r>
              <a:rPr lang="en-GB" sz="4800" b="1" dirty="0" smtClean="0">
                <a:latin typeface="Courier New" pitchFamily="49" charset="0"/>
                <a:ea typeface="Arial Unicode MS" pitchFamily="34" charset="-128"/>
                <a:cs typeface="Courier New" pitchFamily="49" charset="0"/>
              </a:rPr>
              <a:t>        </a:t>
            </a:r>
          </a:p>
          <a:p>
            <a:pPr marL="0" indent="0">
              <a:buNone/>
            </a:pPr>
            <a:r>
              <a:rPr lang="en-GB" sz="4800" b="1" dirty="0" smtClean="0">
                <a:latin typeface="Courier New" pitchFamily="49" charset="0"/>
                <a:ea typeface="Arial Unicode MS" pitchFamily="34" charset="-128"/>
                <a:cs typeface="Courier New" pitchFamily="49" charset="0"/>
              </a:rPr>
              <a:t>        &lt;footer&gt;</a:t>
            </a:r>
          </a:p>
          <a:p>
            <a:pPr marL="0" indent="0">
              <a:buNone/>
            </a:pPr>
            <a:r>
              <a:rPr lang="en-GB" sz="4800" b="1" dirty="0">
                <a:latin typeface="Courier New" pitchFamily="49" charset="0"/>
                <a:ea typeface="Arial Unicode MS" pitchFamily="34" charset="-128"/>
                <a:cs typeface="Courier New" pitchFamily="49" charset="0"/>
              </a:rPr>
              <a:t>	</a:t>
            </a:r>
            <a:r>
              <a:rPr lang="en-GB" sz="4800" b="1" dirty="0" smtClean="0">
                <a:latin typeface="Courier New" pitchFamily="49" charset="0"/>
                <a:ea typeface="Arial Unicode MS" pitchFamily="34" charset="-128"/>
                <a:cs typeface="Courier New" pitchFamily="49" charset="0"/>
              </a:rPr>
              <a:t>&lt;p&gt;Copyright Notice etc.&lt;/p&gt;</a:t>
            </a:r>
          </a:p>
          <a:p>
            <a:pPr marL="0" indent="0">
              <a:buNone/>
            </a:pPr>
            <a:r>
              <a:rPr lang="en-GB" sz="4800" b="1" dirty="0">
                <a:latin typeface="Courier New" pitchFamily="49" charset="0"/>
                <a:ea typeface="Arial Unicode MS" pitchFamily="34" charset="-128"/>
                <a:cs typeface="Courier New" pitchFamily="49" charset="0"/>
              </a:rPr>
              <a:t> </a:t>
            </a:r>
            <a:r>
              <a:rPr lang="en-GB" sz="4800" b="1" dirty="0" smtClean="0">
                <a:latin typeface="Courier New" pitchFamily="49" charset="0"/>
                <a:ea typeface="Arial Unicode MS" pitchFamily="34" charset="-128"/>
                <a:cs typeface="Courier New" pitchFamily="49" charset="0"/>
              </a:rPr>
              <a:t>       &lt;/footer&gt;</a:t>
            </a:r>
          </a:p>
          <a:p>
            <a:pPr marL="0" indent="0">
              <a:buNone/>
            </a:pPr>
            <a:endParaRPr lang="en-GB" sz="4800" b="1" dirty="0" smtClean="0">
              <a:latin typeface="Courier New" pitchFamily="49" charset="0"/>
              <a:ea typeface="Arial Unicode MS" pitchFamily="34" charset="-128"/>
              <a:cs typeface="Courier New" pitchFamily="49" charset="0"/>
            </a:endParaRPr>
          </a:p>
          <a:p>
            <a:pPr marL="0" indent="0">
              <a:buNone/>
            </a:pPr>
            <a:r>
              <a:rPr lang="en-GB" sz="4800" b="1" dirty="0" smtClean="0">
                <a:latin typeface="Courier New" pitchFamily="49" charset="0"/>
                <a:ea typeface="Arial Unicode MS" pitchFamily="34" charset="-128"/>
                <a:cs typeface="Courier New" pitchFamily="49" charset="0"/>
              </a:rPr>
              <a:t>    &lt;/div&gt;</a:t>
            </a:r>
          </a:p>
          <a:p>
            <a:pPr marL="0" indent="0">
              <a:buNone/>
            </a:pPr>
            <a:r>
              <a:rPr lang="en-GB" sz="4800" b="1" dirty="0" smtClean="0">
                <a:latin typeface="Courier New" pitchFamily="49" charset="0"/>
                <a:ea typeface="Arial Unicode MS" pitchFamily="34" charset="-128"/>
                <a:cs typeface="Courier New" pitchFamily="49" charset="0"/>
              </a:rPr>
              <a:t>&lt;/body&gt;</a:t>
            </a:r>
          </a:p>
          <a:p>
            <a:pPr marL="0" indent="0">
              <a:buNone/>
            </a:pPr>
            <a:endParaRPr lang="en-GB" dirty="0"/>
          </a:p>
        </p:txBody>
      </p:sp>
      <p:sp>
        <p:nvSpPr>
          <p:cNvPr id="2" name="Title 1"/>
          <p:cNvSpPr>
            <a:spLocks noGrp="1"/>
          </p:cNvSpPr>
          <p:nvPr>
            <p:ph type="title"/>
          </p:nvPr>
        </p:nvSpPr>
        <p:spPr/>
        <p:txBody>
          <a:bodyPr/>
          <a:lstStyle/>
          <a:p>
            <a:r>
              <a:rPr lang="en-GB" dirty="0" smtClean="0"/>
              <a:t>Basic HTML5 Page </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564904"/>
            <a:ext cx="474345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0848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265701"/>
          </a:xfrm>
          <a:ln>
            <a:solidFill>
              <a:schemeClr val="tx1"/>
            </a:solidFill>
          </a:ln>
        </p:spPr>
        <p:txBody>
          <a:bodyPr/>
          <a:lstStyle/>
          <a:p>
            <a:pPr marL="0" indent="0">
              <a:buNone/>
            </a:pPr>
            <a:r>
              <a:rPr lang="en-GB" b="1" dirty="0" err="1">
                <a:latin typeface="Courier New" pitchFamily="49" charset="0"/>
                <a:cs typeface="Courier New" pitchFamily="49" charset="0"/>
              </a:rPr>
              <a:t>nav</a:t>
            </a:r>
            <a:r>
              <a:rPr lang="en-GB" b="1" dirty="0">
                <a:latin typeface="Courier New" pitchFamily="49" charset="0"/>
                <a:cs typeface="Courier New" pitchFamily="49" charset="0"/>
              </a:rPr>
              <a:t> li a:hover, </a:t>
            </a:r>
            <a:endParaRPr lang="en-GB" b="1" dirty="0" smtClean="0">
              <a:latin typeface="Courier New" pitchFamily="49" charset="0"/>
              <a:cs typeface="Courier New" pitchFamily="49" charset="0"/>
            </a:endParaRPr>
          </a:p>
          <a:p>
            <a:pPr marL="0" indent="0">
              <a:buNone/>
            </a:pPr>
            <a:r>
              <a:rPr lang="en-GB" b="1" dirty="0" err="1" smtClean="0">
                <a:latin typeface="Courier New" pitchFamily="49" charset="0"/>
                <a:cs typeface="Courier New" pitchFamily="49" charset="0"/>
              </a:rPr>
              <a:t>nav</a:t>
            </a:r>
            <a:r>
              <a:rPr lang="en-GB" b="1" dirty="0" smtClean="0">
                <a:latin typeface="Courier New" pitchFamily="49" charset="0"/>
                <a:cs typeface="Courier New" pitchFamily="49" charset="0"/>
              </a:rPr>
              <a:t> </a:t>
            </a:r>
            <a:r>
              <a:rPr lang="en-GB" b="1" dirty="0">
                <a:latin typeface="Courier New" pitchFamily="49" charset="0"/>
                <a:cs typeface="Courier New" pitchFamily="49" charset="0"/>
              </a:rPr>
              <a:t>li a:focus</a:t>
            </a:r>
          </a:p>
          <a:p>
            <a:pPr marL="0" indent="0">
              <a:buNone/>
            </a:pPr>
            <a:r>
              <a:rPr lang="en-GB" b="1" dirty="0">
                <a:latin typeface="Courier New" pitchFamily="49" charset="0"/>
                <a:cs typeface="Courier New" pitchFamily="49" charset="0"/>
              </a:rPr>
              <a:t>{</a:t>
            </a:r>
          </a:p>
          <a:p>
            <a:pPr marL="0" indent="0">
              <a:buNone/>
            </a:pPr>
            <a:r>
              <a:rPr lang="en-GB" b="1" dirty="0">
                <a:latin typeface="Courier New" pitchFamily="49" charset="0"/>
                <a:cs typeface="Courier New" pitchFamily="49" charset="0"/>
              </a:rPr>
              <a:t>	background-</a:t>
            </a:r>
            <a:r>
              <a:rPr lang="en-GB" b="1" dirty="0" err="1">
                <a:latin typeface="Courier New" pitchFamily="49" charset="0"/>
                <a:cs typeface="Courier New" pitchFamily="49" charset="0"/>
              </a:rPr>
              <a:t>color</a:t>
            </a:r>
            <a:r>
              <a:rPr lang="en-GB" b="1" dirty="0">
                <a:latin typeface="Courier New" pitchFamily="49" charset="0"/>
                <a:cs typeface="Courier New" pitchFamily="49" charset="0"/>
              </a:rPr>
              <a:t>:#FF9966;</a:t>
            </a:r>
          </a:p>
          <a:p>
            <a:pPr marL="0" indent="0">
              <a:buNone/>
            </a:pPr>
            <a:r>
              <a:rPr lang="en-GB" b="1" dirty="0">
                <a:latin typeface="Courier New" pitchFamily="49" charset="0"/>
                <a:cs typeface="Courier New" pitchFamily="49" charset="0"/>
              </a:rPr>
              <a:t>}</a:t>
            </a:r>
          </a:p>
          <a:p>
            <a:pPr marL="0" indent="0">
              <a:buNone/>
            </a:pPr>
            <a:endParaRPr lang="en-GB"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GB" dirty="0" smtClean="0"/>
              <a:t>Hover and Focus</a:t>
            </a:r>
            <a:endParaRPr lang="en-GB" dirty="0"/>
          </a:p>
        </p:txBody>
      </p:sp>
    </p:spTree>
    <p:extLst>
      <p:ext uri="{BB962C8B-B14F-4D97-AF65-F5344CB8AC3E}">
        <p14:creationId xmlns:p14="http://schemas.microsoft.com/office/powerpoint/2010/main" val="3931049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Adding Space back</a:t>
            </a:r>
            <a:endParaRPr lang="en-GB" dirty="0"/>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5" y="1916832"/>
            <a:ext cx="4067175" cy="34004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2780928"/>
            <a:ext cx="3105150" cy="3657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5616302"/>
            <a:ext cx="2590800" cy="1076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7362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Browser View</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276872"/>
            <a:ext cx="8460432" cy="4138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2222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Styling &lt;footer</a:t>
            </a:r>
            <a:r>
              <a:rPr lang="en-GB" dirty="0" smtClean="0"/>
              <a:t>&gt;</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58" y="2780928"/>
            <a:ext cx="8964488" cy="3721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068960"/>
            <a:ext cx="3209925" cy="17145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77351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HTML5 &amp; CSS3 Logos</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262" y="2348880"/>
            <a:ext cx="7989887" cy="4419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576262" y="1844824"/>
            <a:ext cx="3119765" cy="369332"/>
          </a:xfrm>
          <a:prstGeom prst="rect">
            <a:avLst/>
          </a:prstGeom>
          <a:noFill/>
        </p:spPr>
        <p:txBody>
          <a:bodyPr wrap="none" rtlCol="0">
            <a:spAutoFit/>
          </a:bodyPr>
          <a:lstStyle/>
          <a:p>
            <a:r>
              <a:rPr lang="en-GB" dirty="0">
                <a:hlinkClick r:id="rId4"/>
              </a:rPr>
              <a:t>http://www.w3.org/html/logo/</a:t>
            </a:r>
            <a:endParaRPr lang="en-GB" dirty="0"/>
          </a:p>
        </p:txBody>
      </p:sp>
    </p:spTree>
    <p:extLst>
      <p:ext uri="{BB962C8B-B14F-4D97-AF65-F5344CB8AC3E}">
        <p14:creationId xmlns:p14="http://schemas.microsoft.com/office/powerpoint/2010/main" val="3586386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Browser View</a:t>
            </a:r>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3458344"/>
            <a:ext cx="5438775"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523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265701"/>
          </a:xfrm>
        </p:spPr>
        <p:txBody>
          <a:bodyPr/>
          <a:lstStyle/>
          <a:p>
            <a:r>
              <a:rPr lang="en-GB" dirty="0" smtClean="0"/>
              <a:t>This is the area around the web page normally outside the left and right borders of the page.</a:t>
            </a:r>
          </a:p>
          <a:p>
            <a:r>
              <a:rPr lang="en-GB" dirty="0" smtClean="0"/>
              <a:t>Set suitable background colour and image</a:t>
            </a:r>
          </a:p>
          <a:p>
            <a:r>
              <a:rPr lang="en-GB" dirty="0" smtClean="0"/>
              <a:t>Select font family for paragraph text</a:t>
            </a:r>
          </a:p>
          <a:p>
            <a:r>
              <a:rPr lang="en-GB" dirty="0" smtClean="0"/>
              <a:t>Select default font size (100% = 16px)</a:t>
            </a:r>
            <a:endParaRPr lang="en-GB" dirty="0"/>
          </a:p>
        </p:txBody>
      </p:sp>
      <p:sp>
        <p:nvSpPr>
          <p:cNvPr id="3" name="Title 2"/>
          <p:cNvSpPr>
            <a:spLocks noGrp="1"/>
          </p:cNvSpPr>
          <p:nvPr>
            <p:ph type="title"/>
          </p:nvPr>
        </p:nvSpPr>
        <p:spPr/>
        <p:txBody>
          <a:bodyPr/>
          <a:lstStyle/>
          <a:p>
            <a:r>
              <a:rPr lang="en-GB" dirty="0" smtClean="0"/>
              <a:t>Styling &lt;body&gt;</a:t>
            </a:r>
            <a:endParaRPr lang="en-GB" dirty="0"/>
          </a:p>
        </p:txBody>
      </p:sp>
      <p:sp>
        <p:nvSpPr>
          <p:cNvPr id="4" name="TextBox 3"/>
          <p:cNvSpPr txBox="1"/>
          <p:nvPr/>
        </p:nvSpPr>
        <p:spPr>
          <a:xfrm>
            <a:off x="323528" y="4912403"/>
            <a:ext cx="8552341" cy="1754326"/>
          </a:xfrm>
          <a:prstGeom prst="rect">
            <a:avLst/>
          </a:prstGeom>
          <a:solidFill>
            <a:schemeClr val="accent1">
              <a:lumMod val="20000"/>
              <a:lumOff val="80000"/>
            </a:schemeClr>
          </a:solidFill>
          <a:ln>
            <a:solidFill>
              <a:schemeClr val="accent1">
                <a:shade val="50000"/>
              </a:schemeClr>
            </a:solidFill>
          </a:ln>
        </p:spPr>
        <p:txBody>
          <a:bodyPr wrap="none" rtlCol="0">
            <a:spAutoFit/>
          </a:bodyPr>
          <a:lstStyle/>
          <a:p>
            <a:r>
              <a:rPr lang="en-GB" b="1" dirty="0" smtClean="0">
                <a:latin typeface="Courier New" pitchFamily="49" charset="0"/>
                <a:cs typeface="Courier New" pitchFamily="49" charset="0"/>
              </a:rPr>
              <a:t>body</a:t>
            </a:r>
          </a:p>
          <a:p>
            <a:r>
              <a:rPr lang="en-GB" b="1" dirty="0" smtClean="0">
                <a:latin typeface="Courier New" pitchFamily="49" charset="0"/>
                <a:cs typeface="Courier New" pitchFamily="49" charset="0"/>
              </a:rPr>
              <a:t>{</a:t>
            </a:r>
          </a:p>
          <a:p>
            <a:r>
              <a:rPr lang="en-GB" b="1" dirty="0" smtClean="0">
                <a:latin typeface="Courier New" pitchFamily="49" charset="0"/>
                <a:cs typeface="Courier New" pitchFamily="49" charset="0"/>
              </a:rPr>
              <a:t>	background-</a:t>
            </a:r>
            <a:r>
              <a:rPr lang="en-GB" b="1" dirty="0" err="1" smtClean="0">
                <a:latin typeface="Courier New" pitchFamily="49" charset="0"/>
                <a:cs typeface="Courier New" pitchFamily="49" charset="0"/>
              </a:rPr>
              <a:t>color</a:t>
            </a:r>
            <a:r>
              <a:rPr lang="en-GB" b="1" dirty="0" smtClean="0">
                <a:latin typeface="Courier New" pitchFamily="49" charset="0"/>
                <a:cs typeface="Courier New" pitchFamily="49" charset="0"/>
              </a:rPr>
              <a:t>:#00CCFF;</a:t>
            </a:r>
          </a:p>
          <a:p>
            <a:r>
              <a:rPr lang="en-GB" b="1" dirty="0" smtClean="0">
                <a:latin typeface="Courier New" pitchFamily="49" charset="0"/>
                <a:cs typeface="Courier New" pitchFamily="49" charset="0"/>
              </a:rPr>
              <a:t>	font-family: Georgia, "Times New Roman", Times, serif;</a:t>
            </a:r>
          </a:p>
          <a:p>
            <a:r>
              <a:rPr lang="en-GB" b="1" dirty="0" smtClean="0">
                <a:latin typeface="Courier New" pitchFamily="49" charset="0"/>
                <a:cs typeface="Courier New" pitchFamily="49" charset="0"/>
              </a:rPr>
              <a:t>	font-size: 100%;</a:t>
            </a:r>
          </a:p>
          <a:p>
            <a:r>
              <a:rPr lang="en-GB" b="1" dirty="0" smtClean="0">
                <a:latin typeface="Courier New" pitchFamily="49" charset="0"/>
                <a:cs typeface="Courier New" pitchFamily="49" charset="0"/>
              </a:rPr>
              <a:t>}</a:t>
            </a:r>
            <a:endParaRPr lang="en-GB" b="1" dirty="0">
              <a:latin typeface="Courier New" pitchFamily="49" charset="0"/>
              <a:cs typeface="Courier New" pitchFamily="49" charset="0"/>
            </a:endParaRPr>
          </a:p>
        </p:txBody>
      </p:sp>
    </p:spTree>
    <p:extLst>
      <p:ext uri="{BB962C8B-B14F-4D97-AF65-F5344CB8AC3E}">
        <p14:creationId xmlns:p14="http://schemas.microsoft.com/office/powerpoint/2010/main" val="1112601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Adding Background Colours</a:t>
            </a:r>
            <a:endParaRPr lang="en-GB" dirty="0"/>
          </a:p>
        </p:txBody>
      </p:sp>
      <p:sp>
        <p:nvSpPr>
          <p:cNvPr id="4" name="Rectangle 3"/>
          <p:cNvSpPr/>
          <p:nvPr/>
        </p:nvSpPr>
        <p:spPr>
          <a:xfrm>
            <a:off x="323528" y="1916832"/>
            <a:ext cx="4572000" cy="4524315"/>
          </a:xfrm>
          <a:prstGeom prst="rect">
            <a:avLst/>
          </a:prstGeom>
        </p:spPr>
        <p:txBody>
          <a:bodyPr>
            <a:spAutoFit/>
          </a:bodyPr>
          <a:lstStyle/>
          <a:p>
            <a:r>
              <a:rPr lang="en-GB" dirty="0"/>
              <a:t>header</a:t>
            </a:r>
          </a:p>
          <a:p>
            <a:r>
              <a:rPr lang="en-GB" dirty="0"/>
              <a:t>{</a:t>
            </a:r>
          </a:p>
          <a:p>
            <a:r>
              <a:rPr lang="en-GB" dirty="0"/>
              <a:t>	background-</a:t>
            </a:r>
            <a:r>
              <a:rPr lang="en-GB" dirty="0" err="1"/>
              <a:t>color</a:t>
            </a:r>
            <a:r>
              <a:rPr lang="en-GB" dirty="0"/>
              <a:t>:#66FF99;</a:t>
            </a:r>
          </a:p>
          <a:p>
            <a:r>
              <a:rPr lang="en-GB" dirty="0"/>
              <a:t>}</a:t>
            </a:r>
          </a:p>
          <a:p>
            <a:r>
              <a:rPr lang="en-GB" dirty="0" err="1" smtClean="0"/>
              <a:t>nav</a:t>
            </a:r>
            <a:endParaRPr lang="en-GB" dirty="0"/>
          </a:p>
          <a:p>
            <a:r>
              <a:rPr lang="en-GB" dirty="0"/>
              <a:t>{</a:t>
            </a:r>
          </a:p>
          <a:p>
            <a:r>
              <a:rPr lang="en-GB" dirty="0"/>
              <a:t>	background-</a:t>
            </a:r>
            <a:r>
              <a:rPr lang="en-GB" dirty="0" err="1"/>
              <a:t>color</a:t>
            </a:r>
            <a:r>
              <a:rPr lang="en-GB" dirty="0"/>
              <a:t>:#CCC;</a:t>
            </a:r>
          </a:p>
          <a:p>
            <a:r>
              <a:rPr lang="en-GB" dirty="0"/>
              <a:t>}</a:t>
            </a:r>
          </a:p>
          <a:p>
            <a:r>
              <a:rPr lang="en-GB" dirty="0" smtClean="0"/>
              <a:t>section</a:t>
            </a:r>
            <a:endParaRPr lang="en-GB" dirty="0"/>
          </a:p>
          <a:p>
            <a:r>
              <a:rPr lang="en-GB" dirty="0"/>
              <a:t>{</a:t>
            </a:r>
          </a:p>
          <a:p>
            <a:r>
              <a:rPr lang="en-GB" dirty="0"/>
              <a:t>	background-</a:t>
            </a:r>
            <a:r>
              <a:rPr lang="en-GB" dirty="0" err="1"/>
              <a:t>color</a:t>
            </a:r>
            <a:r>
              <a:rPr lang="en-GB" dirty="0"/>
              <a:t>:#FF6;</a:t>
            </a:r>
          </a:p>
          <a:p>
            <a:r>
              <a:rPr lang="en-GB" dirty="0"/>
              <a:t>}</a:t>
            </a:r>
          </a:p>
          <a:p>
            <a:r>
              <a:rPr lang="en-GB" dirty="0" smtClean="0"/>
              <a:t>footer</a:t>
            </a:r>
            <a:endParaRPr lang="en-GB" dirty="0"/>
          </a:p>
          <a:p>
            <a:r>
              <a:rPr lang="en-GB" dirty="0"/>
              <a:t>{</a:t>
            </a:r>
          </a:p>
          <a:p>
            <a:r>
              <a:rPr lang="en-GB" dirty="0"/>
              <a:t>	background-</a:t>
            </a:r>
            <a:r>
              <a:rPr lang="en-GB" dirty="0" err="1"/>
              <a:t>color</a:t>
            </a:r>
            <a:r>
              <a:rPr lang="en-GB" dirty="0"/>
              <a:t>:#CF3;</a:t>
            </a:r>
          </a:p>
          <a:p>
            <a:r>
              <a:rPr lang="en-GB" dirty="0"/>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340768"/>
            <a:ext cx="4257675" cy="497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1752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Design View &amp; Page Inspector</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844824"/>
            <a:ext cx="7455420" cy="4873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25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913773"/>
          </a:xfrm>
          <a:solidFill>
            <a:schemeClr val="bg2"/>
          </a:solidFill>
          <a:ln>
            <a:solidFill>
              <a:schemeClr val="accent1">
                <a:shade val="50000"/>
              </a:schemeClr>
            </a:solidFill>
          </a:ln>
        </p:spPr>
        <p:txBody>
          <a:bodyPr/>
          <a:lstStyle/>
          <a:p>
            <a:pPr marL="0" indent="0">
              <a:buNone/>
            </a:pPr>
            <a:r>
              <a:rPr lang="en-GB" b="1" dirty="0" smtClean="0">
                <a:latin typeface="Courier New" pitchFamily="49" charset="0"/>
                <a:cs typeface="Courier New" pitchFamily="49" charset="0"/>
              </a:rPr>
              <a:t>*</a:t>
            </a:r>
          </a:p>
          <a:p>
            <a:pPr marL="0" indent="0">
              <a:buNone/>
            </a:pPr>
            <a:r>
              <a:rPr lang="en-GB" b="1" dirty="0" smtClean="0">
                <a:latin typeface="Courier New" pitchFamily="49" charset="0"/>
                <a:cs typeface="Courier New" pitchFamily="49" charset="0"/>
              </a:rPr>
              <a:t>{</a:t>
            </a:r>
          </a:p>
          <a:p>
            <a:pPr marL="0" indent="0">
              <a:buNone/>
            </a:pPr>
            <a:r>
              <a:rPr lang="en-GB" b="1" dirty="0">
                <a:latin typeface="Courier New" pitchFamily="49" charset="0"/>
                <a:cs typeface="Courier New" pitchFamily="49" charset="0"/>
              </a:rPr>
              <a:t> </a:t>
            </a:r>
            <a:r>
              <a:rPr lang="en-GB" b="1" dirty="0" smtClean="0">
                <a:latin typeface="Courier New" pitchFamily="49" charset="0"/>
                <a:cs typeface="Courier New" pitchFamily="49" charset="0"/>
              </a:rPr>
              <a:t>   	padding: 0;</a:t>
            </a:r>
          </a:p>
          <a:p>
            <a:pPr marL="0" indent="0">
              <a:buNone/>
            </a:pPr>
            <a:r>
              <a:rPr lang="en-GB" b="1" dirty="0">
                <a:latin typeface="Courier New" pitchFamily="49" charset="0"/>
                <a:cs typeface="Courier New" pitchFamily="49" charset="0"/>
              </a:rPr>
              <a:t>	</a:t>
            </a:r>
            <a:r>
              <a:rPr lang="en-GB" b="1" dirty="0" smtClean="0">
                <a:latin typeface="Courier New" pitchFamily="49" charset="0"/>
                <a:cs typeface="Courier New" pitchFamily="49" charset="0"/>
              </a:rPr>
              <a:t>margin: 0;</a:t>
            </a:r>
          </a:p>
          <a:p>
            <a:pPr marL="0" indent="0">
              <a:buNone/>
            </a:pPr>
            <a:r>
              <a:rPr lang="en-GB" b="1" dirty="0">
                <a:latin typeface="Courier New" pitchFamily="49" charset="0"/>
                <a:cs typeface="Courier New" pitchFamily="49" charset="0"/>
              </a:rPr>
              <a:t>	</a:t>
            </a:r>
            <a:r>
              <a:rPr lang="en-GB" b="1" dirty="0" smtClean="0">
                <a:latin typeface="Courier New" pitchFamily="49" charset="0"/>
                <a:cs typeface="Courier New" pitchFamily="49" charset="0"/>
              </a:rPr>
              <a:t>border: 0;</a:t>
            </a:r>
          </a:p>
          <a:p>
            <a:pPr marL="0" indent="0">
              <a:buNone/>
            </a:pPr>
            <a:r>
              <a:rPr lang="en-GB" b="1" dirty="0" smtClean="0">
                <a:latin typeface="Courier New" pitchFamily="49" charset="0"/>
                <a:cs typeface="Courier New" pitchFamily="49" charset="0"/>
              </a:rPr>
              <a:t>}</a:t>
            </a:r>
            <a:endParaRPr lang="en-GB" b="1"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GB" dirty="0" smtClean="0"/>
              <a:t>CSS Reset</a:t>
            </a:r>
            <a:endParaRPr lang="en-GB" dirty="0"/>
          </a:p>
        </p:txBody>
      </p:sp>
    </p:spTree>
    <p:extLst>
      <p:ext uri="{BB962C8B-B14F-4D97-AF65-F5344CB8AC3E}">
        <p14:creationId xmlns:p14="http://schemas.microsoft.com/office/powerpoint/2010/main" val="787012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Using a CSS Reset</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996952"/>
            <a:ext cx="3429000"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1"/>
          <p:cNvSpPr>
            <a:spLocks noGrp="1"/>
          </p:cNvSpPr>
          <p:nvPr>
            <p:ph idx="1"/>
          </p:nvPr>
        </p:nvSpPr>
        <p:spPr>
          <a:xfrm>
            <a:off x="251520" y="2996952"/>
            <a:ext cx="4392488" cy="3240360"/>
          </a:xfrm>
        </p:spPr>
        <p:txBody>
          <a:bodyPr>
            <a:normAutofit/>
          </a:bodyPr>
          <a:lstStyle/>
          <a:p>
            <a:pPr marL="285750" indent="-285750">
              <a:buFont typeface="Arial" pitchFamily="34" charset="0"/>
              <a:buChar char="•"/>
            </a:pPr>
            <a:r>
              <a:rPr lang="en-GB" dirty="0"/>
              <a:t>All space around elements removed</a:t>
            </a:r>
          </a:p>
          <a:p>
            <a:pPr marL="285750" indent="-285750">
              <a:buFont typeface="Arial" pitchFamily="34" charset="0"/>
              <a:buChar char="•"/>
            </a:pPr>
            <a:r>
              <a:rPr lang="en-GB" dirty="0"/>
              <a:t>Will look the same in all browsers</a:t>
            </a:r>
          </a:p>
          <a:p>
            <a:pPr marL="285750" indent="-285750">
              <a:buFont typeface="Arial" pitchFamily="34" charset="0"/>
              <a:buChar char="•"/>
            </a:pPr>
            <a:r>
              <a:rPr lang="en-GB" dirty="0"/>
              <a:t>Including Dreamweaver Live </a:t>
            </a:r>
            <a:r>
              <a:rPr lang="en-GB" dirty="0" smtClean="0"/>
              <a:t>view (Opera/Web-kit)</a:t>
            </a:r>
          </a:p>
          <a:p>
            <a:pPr marL="285750" indent="-285750">
              <a:buFont typeface="Arial" pitchFamily="34" charset="0"/>
              <a:buChar char="•"/>
            </a:pPr>
            <a:r>
              <a:rPr lang="en-GB" dirty="0" smtClean="0"/>
              <a:t>Padding and margins re-added later</a:t>
            </a:r>
          </a:p>
          <a:p>
            <a:pPr marL="285750" indent="-285750">
              <a:buFont typeface="Arial" pitchFamily="34" charset="0"/>
              <a:buChar char="•"/>
            </a:pPr>
            <a:endParaRPr lang="en-GB" dirty="0"/>
          </a:p>
          <a:p>
            <a:endParaRPr lang="en-GB" dirty="0"/>
          </a:p>
        </p:txBody>
      </p:sp>
    </p:spTree>
    <p:extLst>
      <p:ext uri="{BB962C8B-B14F-4D97-AF65-F5344CB8AC3E}">
        <p14:creationId xmlns:p14="http://schemas.microsoft.com/office/powerpoint/2010/main" val="821148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1473613"/>
          </a:xfrm>
        </p:spPr>
        <p:txBody>
          <a:bodyPr/>
          <a:lstStyle/>
          <a:p>
            <a:r>
              <a:rPr lang="en-GB" dirty="0" smtClean="0"/>
              <a:t>Needed to hold page parts together</a:t>
            </a:r>
          </a:p>
          <a:p>
            <a:r>
              <a:rPr lang="en-GB" dirty="0" smtClean="0"/>
              <a:t>Sets the overall width of the page</a:t>
            </a:r>
          </a:p>
          <a:p>
            <a:r>
              <a:rPr lang="en-GB" dirty="0" smtClean="0"/>
              <a:t>Positions the page on the screen</a:t>
            </a:r>
            <a:endParaRPr lang="en-GB" dirty="0"/>
          </a:p>
        </p:txBody>
      </p:sp>
      <p:sp>
        <p:nvSpPr>
          <p:cNvPr id="3" name="Title 2"/>
          <p:cNvSpPr>
            <a:spLocks noGrp="1"/>
          </p:cNvSpPr>
          <p:nvPr>
            <p:ph type="title"/>
          </p:nvPr>
        </p:nvSpPr>
        <p:spPr/>
        <p:txBody>
          <a:bodyPr/>
          <a:lstStyle/>
          <a:p>
            <a:r>
              <a:rPr lang="en-GB" dirty="0" smtClean="0"/>
              <a:t>&lt;div id=“container”&gt;</a:t>
            </a:r>
            <a:endParaRPr lang="en-GB" dirty="0"/>
          </a:p>
        </p:txBody>
      </p:sp>
      <p:sp>
        <p:nvSpPr>
          <p:cNvPr id="4" name="TextBox 3"/>
          <p:cNvSpPr txBox="1"/>
          <p:nvPr/>
        </p:nvSpPr>
        <p:spPr>
          <a:xfrm>
            <a:off x="899592" y="4509120"/>
            <a:ext cx="6480720" cy="1754326"/>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r>
              <a:rPr lang="en-GB" dirty="0">
                <a:latin typeface="Courier New" panose="02070309020205020404" pitchFamily="49" charset="0"/>
                <a:cs typeface="Courier New" panose="02070309020205020404" pitchFamily="49" charset="0"/>
              </a:rPr>
              <a:t>#container</a:t>
            </a:r>
          </a:p>
          <a:p>
            <a:r>
              <a:rPr lang="en-GB" dirty="0">
                <a:latin typeface="Courier New" panose="02070309020205020404" pitchFamily="49" charset="0"/>
                <a:cs typeface="Courier New" panose="02070309020205020404" pitchFamily="49" charset="0"/>
              </a:rPr>
              <a:t>{</a:t>
            </a:r>
          </a:p>
          <a:p>
            <a:r>
              <a:rPr lang="en-GB" dirty="0">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   </a:t>
            </a:r>
            <a:r>
              <a:rPr lang="en-GB" dirty="0" smtClean="0">
                <a:solidFill>
                  <a:srgbClr val="FF0000"/>
                </a:solidFill>
                <a:latin typeface="Courier New" panose="02070309020205020404" pitchFamily="49" charset="0"/>
                <a:cs typeface="Courier New" panose="02070309020205020404" pitchFamily="49" charset="0"/>
              </a:rPr>
              <a:t>background-</a:t>
            </a:r>
            <a:r>
              <a:rPr lang="en-GB" dirty="0" err="1" smtClean="0">
                <a:solidFill>
                  <a:srgbClr val="FF0000"/>
                </a:solidFill>
                <a:latin typeface="Courier New" panose="02070309020205020404" pitchFamily="49" charset="0"/>
                <a:cs typeface="Courier New" panose="02070309020205020404" pitchFamily="49" charset="0"/>
              </a:rPr>
              <a:t>color</a:t>
            </a:r>
            <a:r>
              <a:rPr lang="en-GB" dirty="0">
                <a:solidFill>
                  <a:schemeClr val="accent2">
                    <a:lumMod val="50000"/>
                  </a:schemeClr>
                </a:solidFill>
                <a:latin typeface="Courier New" panose="02070309020205020404" pitchFamily="49" charset="0"/>
                <a:cs typeface="Courier New" panose="02070309020205020404" pitchFamily="49" charset="0"/>
              </a:rPr>
              <a:t>:#66cc66</a:t>
            </a:r>
            <a:r>
              <a:rPr lang="en-GB" dirty="0" smtClean="0">
                <a:latin typeface="Courier New" panose="02070309020205020404" pitchFamily="49" charset="0"/>
                <a:cs typeface="Courier New" panose="02070309020205020404" pitchFamily="49" charset="0"/>
              </a:rPr>
              <a:t>;  </a:t>
            </a:r>
            <a:r>
              <a:rPr lang="en-GB" dirty="0">
                <a:solidFill>
                  <a:schemeClr val="accent3">
                    <a:lumMod val="50000"/>
                  </a:schemeClr>
                </a:solidFill>
                <a:latin typeface="Courier New" panose="02070309020205020404" pitchFamily="49" charset="0"/>
                <a:cs typeface="Courier New" panose="02070309020205020404" pitchFamily="49" charset="0"/>
              </a:rPr>
              <a:t>/*green*/</a:t>
            </a:r>
          </a:p>
          <a:p>
            <a:r>
              <a:rPr lang="en-GB" dirty="0" smtClean="0">
                <a:latin typeface="Courier New" panose="02070309020205020404" pitchFamily="49" charset="0"/>
                <a:cs typeface="Courier New" panose="02070309020205020404" pitchFamily="49" charset="0"/>
              </a:rPr>
              <a:t>    </a:t>
            </a:r>
            <a:r>
              <a:rPr lang="en-GB" dirty="0" smtClean="0">
                <a:solidFill>
                  <a:srgbClr val="FF0000"/>
                </a:solidFill>
                <a:latin typeface="Courier New" panose="02070309020205020404" pitchFamily="49" charset="0"/>
                <a:cs typeface="Courier New" panose="02070309020205020404" pitchFamily="49" charset="0"/>
              </a:rPr>
              <a:t>max-width</a:t>
            </a:r>
            <a:r>
              <a:rPr lang="en-GB" dirty="0" smtClean="0">
                <a:latin typeface="Courier New" panose="02070309020205020404" pitchFamily="49" charset="0"/>
                <a:cs typeface="Courier New" panose="02070309020205020404" pitchFamily="49" charset="0"/>
              </a:rPr>
              <a:t>:</a:t>
            </a:r>
            <a:r>
              <a:rPr lang="en-GB" dirty="0" smtClean="0">
                <a:solidFill>
                  <a:schemeClr val="accent2">
                    <a:lumMod val="50000"/>
                  </a:schemeClr>
                </a:solidFill>
                <a:latin typeface="Courier New" panose="02070309020205020404" pitchFamily="49" charset="0"/>
                <a:cs typeface="Courier New" panose="02070309020205020404" pitchFamily="49" charset="0"/>
              </a:rPr>
              <a:t>1160px</a:t>
            </a:r>
            <a:r>
              <a:rPr lang="en-GB" dirty="0" smtClean="0">
                <a:latin typeface="Courier New" panose="02070309020205020404" pitchFamily="49" charset="0"/>
                <a:cs typeface="Courier New" panose="02070309020205020404" pitchFamily="49" charset="0"/>
              </a:rPr>
              <a:t>;  </a:t>
            </a:r>
            <a:r>
              <a:rPr lang="en-GB" dirty="0">
                <a:solidFill>
                  <a:schemeClr val="accent3">
                    <a:lumMod val="50000"/>
                  </a:schemeClr>
                </a:solidFill>
                <a:latin typeface="Courier New" panose="02070309020205020404" pitchFamily="49" charset="0"/>
                <a:cs typeface="Courier New" panose="02070309020205020404" pitchFamily="49" charset="0"/>
              </a:rPr>
              <a:t>/*responsive design*/</a:t>
            </a:r>
          </a:p>
          <a:p>
            <a:r>
              <a:rPr lang="en-GB" dirty="0" smtClean="0">
                <a:latin typeface="Courier New" panose="02070309020205020404" pitchFamily="49" charset="0"/>
                <a:cs typeface="Courier New" panose="02070309020205020404" pitchFamily="49" charset="0"/>
              </a:rPr>
              <a:t>    </a:t>
            </a:r>
            <a:r>
              <a:rPr lang="en-GB" dirty="0" smtClean="0">
                <a:solidFill>
                  <a:srgbClr val="FF0000"/>
                </a:solidFill>
                <a:latin typeface="Courier New" panose="02070309020205020404" pitchFamily="49" charset="0"/>
                <a:cs typeface="Courier New" panose="02070309020205020404" pitchFamily="49" charset="0"/>
              </a:rPr>
              <a:t>margin</a:t>
            </a:r>
            <a:r>
              <a:rPr lang="en-GB" dirty="0">
                <a:latin typeface="Courier New" panose="02070309020205020404" pitchFamily="49" charset="0"/>
                <a:cs typeface="Courier New" panose="02070309020205020404" pitchFamily="49" charset="0"/>
              </a:rPr>
              <a:t>: </a:t>
            </a:r>
            <a:r>
              <a:rPr lang="en-GB" dirty="0">
                <a:solidFill>
                  <a:schemeClr val="accent2">
                    <a:lumMod val="50000"/>
                  </a:schemeClr>
                </a:solidFill>
                <a:latin typeface="Courier New" panose="02070309020205020404" pitchFamily="49" charset="0"/>
                <a:cs typeface="Courier New" panose="02070309020205020404" pitchFamily="49" charset="0"/>
              </a:rPr>
              <a:t>0 auto; </a:t>
            </a:r>
            <a:r>
              <a:rPr lang="en-GB" dirty="0" smtClean="0">
                <a:solidFill>
                  <a:schemeClr val="accent2">
                    <a:lumMod val="50000"/>
                  </a:schemeClr>
                </a:solidFill>
                <a:latin typeface="Courier New" panose="02070309020205020404" pitchFamily="49" charset="0"/>
                <a:cs typeface="Courier New" panose="02070309020205020404" pitchFamily="49" charset="0"/>
              </a:rPr>
              <a:t> </a:t>
            </a:r>
            <a:r>
              <a:rPr lang="en-GB" dirty="0" smtClean="0">
                <a:solidFill>
                  <a:schemeClr val="accent3">
                    <a:lumMod val="50000"/>
                  </a:schemeClr>
                </a:solidFill>
                <a:latin typeface="Courier New" panose="02070309020205020404" pitchFamily="49" charset="0"/>
                <a:cs typeface="Courier New" panose="02070309020205020404" pitchFamily="49" charset="0"/>
              </a:rPr>
              <a:t>/*Centre </a:t>
            </a:r>
            <a:r>
              <a:rPr lang="en-GB" dirty="0">
                <a:solidFill>
                  <a:schemeClr val="accent3">
                    <a:lumMod val="50000"/>
                  </a:schemeClr>
                </a:solidFill>
                <a:latin typeface="Courier New" panose="02070309020205020404" pitchFamily="49" charset="0"/>
                <a:cs typeface="Courier New" panose="02070309020205020404" pitchFamily="49" charset="0"/>
              </a:rPr>
              <a:t>the page*/</a:t>
            </a:r>
          </a:p>
          <a:p>
            <a:r>
              <a:rPr lang="en-GB" dirty="0">
                <a:solidFill>
                  <a:schemeClr val="accent3">
                    <a:lumMod val="50000"/>
                  </a:schemeClr>
                </a:solidFill>
                <a:latin typeface="Courier New" panose="02070309020205020404" pitchFamily="49" charset="0"/>
                <a:cs typeface="Courier New" panose="02070309020205020404" pitchFamily="49" charset="0"/>
              </a:rPr>
              <a:t>}</a:t>
            </a:r>
            <a:endParaRPr lang="en-GB" b="1" dirty="0">
              <a:solidFill>
                <a:schemeClr val="accent3">
                  <a:lumMod val="50000"/>
                </a:schemeClr>
              </a:solidFill>
              <a:latin typeface="Courier New" pitchFamily="49" charset="0"/>
              <a:cs typeface="Courier New" pitchFamily="49" charset="0"/>
            </a:endParaRPr>
          </a:p>
        </p:txBody>
      </p:sp>
    </p:spTree>
    <p:extLst>
      <p:ext uri="{BB962C8B-B14F-4D97-AF65-F5344CB8AC3E}">
        <p14:creationId xmlns:p14="http://schemas.microsoft.com/office/powerpoint/2010/main" val="2012198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&lt;div id=“container”&gt;</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348880"/>
            <a:ext cx="5715000" cy="4133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667085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2057</TotalTime>
  <Words>2046</Words>
  <Application>Microsoft Office PowerPoint</Application>
  <PresentationFormat>On-screen Show (4:3)</PresentationFormat>
  <Paragraphs>297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Styling HTML5</vt:lpstr>
      <vt:lpstr>Basic HTML5 Page </vt:lpstr>
      <vt:lpstr>Styling &lt;body&gt;</vt:lpstr>
      <vt:lpstr>Adding Background Colours</vt:lpstr>
      <vt:lpstr>Design View &amp; Page Inspector</vt:lpstr>
      <vt:lpstr>CSS Reset</vt:lpstr>
      <vt:lpstr>Using a CSS Reset</vt:lpstr>
      <vt:lpstr>&lt;div id=“container”&gt;</vt:lpstr>
      <vt:lpstr>&lt;div id=“container”&gt;</vt:lpstr>
      <vt:lpstr>&lt;header&gt;</vt:lpstr>
      <vt:lpstr>Commenting css Sheets</vt:lpstr>
      <vt:lpstr>Floating Elements</vt:lpstr>
      <vt:lpstr>Browser View</vt:lpstr>
      <vt:lpstr>clearfix</vt:lpstr>
      <vt:lpstr>Applying class=“clearfix”</vt:lpstr>
      <vt:lpstr>&lt;header&gt;&lt;h1&gt;</vt:lpstr>
      <vt:lpstr>Design View</vt:lpstr>
      <vt:lpstr>Nav Bar - More Floating</vt:lpstr>
      <vt:lpstr>Horizontal Navigation</vt:lpstr>
      <vt:lpstr>Hover and Focus</vt:lpstr>
      <vt:lpstr>Adding Space back</vt:lpstr>
      <vt:lpstr>Browser View</vt:lpstr>
      <vt:lpstr>Styling &lt;footer&gt;</vt:lpstr>
      <vt:lpstr>HTML5 &amp; CSS3 Logos</vt:lpstr>
      <vt:lpstr>Browser 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Styling a Site</dc:title>
  <dc:creator>Derek Peacock</dc:creator>
  <cp:lastModifiedBy>Derek</cp:lastModifiedBy>
  <cp:revision>76</cp:revision>
  <cp:lastPrinted>2013-09-02T14:15:20Z</cp:lastPrinted>
  <dcterms:created xsi:type="dcterms:W3CDTF">2011-12-19T14:47:01Z</dcterms:created>
  <dcterms:modified xsi:type="dcterms:W3CDTF">2013-09-02T14:15:41Z</dcterms:modified>
</cp:coreProperties>
</file>