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58" r:id="rId4"/>
    <p:sldId id="259" r:id="rId5"/>
    <p:sldId id="262" r:id="rId6"/>
    <p:sldId id="264" r:id="rId7"/>
    <p:sldId id="265" r:id="rId8"/>
    <p:sldId id="269" r:id="rId9"/>
    <p:sldId id="266" r:id="rId10"/>
    <p:sldId id="267" r:id="rId11"/>
    <p:sldId id="268" r:id="rId12"/>
    <p:sldId id="270" r:id="rId1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10" autoAdjust="0"/>
  </p:normalViewPr>
  <p:slideViewPr>
    <p:cSldViewPr>
      <p:cViewPr varScale="1">
        <p:scale>
          <a:sx n="98" d="100"/>
          <a:sy n="98" d="100"/>
        </p:scale>
        <p:origin x="-136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GB" smtClean="0"/>
              <a:t>HTML Forms</a:t>
            </a:r>
            <a:endParaRPr lang="en-GB"/>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E8B0CCAD-EA7B-4AEB-B110-7384C9ACCCDC}" type="datetime3">
              <a:rPr lang="en-GB" smtClean="0"/>
              <a:t>11 September, 2013</a:t>
            </a:fld>
            <a:endParaRPr lang="en-GB"/>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r>
              <a:rPr lang="en-GB" smtClean="0"/>
              <a:t>Dr Derek Peacock</a:t>
            </a:r>
            <a:endParaRPr lang="en-GB"/>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2BEB9D11-6DD7-498D-AC08-F3A0AAF03DB8}" type="slidenum">
              <a:rPr lang="en-GB" smtClean="0"/>
              <a:t>‹#›</a:t>
            </a:fld>
            <a:endParaRPr lang="en-GB"/>
          </a:p>
        </p:txBody>
      </p:sp>
    </p:spTree>
    <p:extLst>
      <p:ext uri="{BB962C8B-B14F-4D97-AF65-F5344CB8AC3E}">
        <p14:creationId xmlns:p14="http://schemas.microsoft.com/office/powerpoint/2010/main" val="419836214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GB" smtClean="0"/>
              <a:t>HTML Forms</a:t>
            </a:r>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ADBFD31-4EC0-40CB-B4C3-C81B30DA8F1F}" type="datetime3">
              <a:rPr lang="en-GB" smtClean="0"/>
              <a:t>11 September, 2013</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r>
              <a:rPr lang="en-GB" smtClean="0"/>
              <a:t>Dr Derek Peacock</a:t>
            </a:r>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2DE4FD96-8A34-4C25-B766-947A08C8749F}" type="slidenum">
              <a:rPr lang="en-GB" smtClean="0"/>
              <a:t>‹#›</a:t>
            </a:fld>
            <a:endParaRPr lang="en-GB"/>
          </a:p>
        </p:txBody>
      </p:sp>
    </p:spTree>
    <p:extLst>
      <p:ext uri="{BB962C8B-B14F-4D97-AF65-F5344CB8AC3E}">
        <p14:creationId xmlns:p14="http://schemas.microsoft.com/office/powerpoint/2010/main" val="196117857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 short introduction into creating simple HTML forms.  Most of the content</a:t>
            </a:r>
            <a:r>
              <a:rPr lang="en-GB" baseline="0" dirty="0" smtClean="0"/>
              <a:t> is based on HTML, with a few HTML5 additions.</a:t>
            </a:r>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1</a:t>
            </a:fld>
            <a:endParaRPr lang="en-GB"/>
          </a:p>
        </p:txBody>
      </p:sp>
      <p:sp>
        <p:nvSpPr>
          <p:cNvPr id="5" name="Date Placeholder 4"/>
          <p:cNvSpPr>
            <a:spLocks noGrp="1"/>
          </p:cNvSpPr>
          <p:nvPr>
            <p:ph type="dt" idx="11"/>
          </p:nvPr>
        </p:nvSpPr>
        <p:spPr/>
        <p:txBody>
          <a:bodyPr/>
          <a:lstStyle/>
          <a:p>
            <a:fld id="{0FF87222-8C8E-463C-8B87-8D0C37F5EF69}"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398435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Required fields can simply add the required attribute to the &lt;</a:t>
            </a:r>
            <a:r>
              <a:rPr lang="en-GB" b="1" baseline="0" dirty="0" smtClean="0"/>
              <a:t>input</a:t>
            </a:r>
            <a:r>
              <a:rPr lang="en-GB" baseline="0" dirty="0" smtClean="0"/>
              <a:t>&gt; tag and the form will check that the user has entered an entry in the field before it is submitted for processing. However to provide the user with some indication that the field is required needs an * symbol added to the label inside a &lt;span&gt; tag so that it can be formatted in red whilst the label itself is in a more </a:t>
            </a:r>
            <a:r>
              <a:rPr lang="en-GB" baseline="0" smtClean="0"/>
              <a:t>normal colour.</a:t>
            </a:r>
            <a:endParaRPr lang="en-GB" baseline="0" dirty="0" smtClean="0"/>
          </a:p>
        </p:txBody>
      </p:sp>
      <p:sp>
        <p:nvSpPr>
          <p:cNvPr id="4" name="Header Placeholder 3"/>
          <p:cNvSpPr>
            <a:spLocks noGrp="1"/>
          </p:cNvSpPr>
          <p:nvPr>
            <p:ph type="hdr" sz="quarter" idx="10"/>
          </p:nvPr>
        </p:nvSpPr>
        <p:spPr/>
        <p:txBody>
          <a:bodyPr/>
          <a:lstStyle/>
          <a:p>
            <a:r>
              <a:rPr lang="en-GB" smtClean="0"/>
              <a:t>HTML Forms</a:t>
            </a:r>
            <a:endParaRPr lang="en-GB"/>
          </a:p>
        </p:txBody>
      </p:sp>
      <p:sp>
        <p:nvSpPr>
          <p:cNvPr id="5" name="Date Placeholder 4"/>
          <p:cNvSpPr>
            <a:spLocks noGrp="1"/>
          </p:cNvSpPr>
          <p:nvPr>
            <p:ph type="dt" idx="11"/>
          </p:nvPr>
        </p:nvSpPr>
        <p:spPr/>
        <p:txBody>
          <a:bodyPr/>
          <a:lstStyle/>
          <a:p>
            <a:fld id="{8ADBFD31-4EC0-40CB-B4C3-C81B30DA8F1F}"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Slide Number Placeholder 6"/>
          <p:cNvSpPr>
            <a:spLocks noGrp="1"/>
          </p:cNvSpPr>
          <p:nvPr>
            <p:ph type="sldNum" sz="quarter" idx="13"/>
          </p:nvPr>
        </p:nvSpPr>
        <p:spPr/>
        <p:txBody>
          <a:bodyPr/>
          <a:lstStyle/>
          <a:p>
            <a:fld id="{2DE4FD96-8A34-4C25-B766-947A08C8749F}" type="slidenum">
              <a:rPr lang="en-GB" smtClean="0"/>
              <a:t>11</a:t>
            </a:fld>
            <a:endParaRPr lang="en-GB"/>
          </a:p>
        </p:txBody>
      </p:sp>
    </p:spTree>
    <p:extLst>
      <p:ext uri="{BB962C8B-B14F-4D97-AF65-F5344CB8AC3E}">
        <p14:creationId xmlns:p14="http://schemas.microsoft.com/office/powerpoint/2010/main" val="47263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Forms should be given a </a:t>
            </a:r>
            <a:r>
              <a:rPr lang="en-GB" b="1" baseline="0" dirty="0" smtClean="0"/>
              <a:t>Name</a:t>
            </a:r>
            <a:r>
              <a:rPr lang="en-GB" baseline="0" dirty="0" smtClean="0"/>
              <a:t> and an </a:t>
            </a:r>
            <a:r>
              <a:rPr lang="en-GB" b="1" baseline="0" dirty="0" smtClean="0"/>
              <a:t>ID</a:t>
            </a:r>
            <a:r>
              <a:rPr lang="en-GB" baseline="0" dirty="0" smtClean="0"/>
              <a:t> to make it easier to code their actions, however such coding will not be covered at this point.  The usual method is to </a:t>
            </a:r>
            <a:r>
              <a:rPr lang="en-GB" b="1" baseline="0" dirty="0" smtClean="0"/>
              <a:t>Post</a:t>
            </a:r>
            <a:r>
              <a:rPr lang="en-GB" baseline="0" dirty="0" smtClean="0"/>
              <a:t> the forms results so that the data it contains can be stored in a database or acted on in some other way. The alternative is a Get method which is typically used for search forms where the page is updated when the search is submitted.</a:t>
            </a:r>
          </a:p>
          <a:p>
            <a:endParaRPr lang="en-GB" baseline="0" dirty="0" smtClean="0"/>
          </a:p>
          <a:p>
            <a:r>
              <a:rPr lang="en-GB" baseline="0" dirty="0" smtClean="0"/>
              <a:t>The </a:t>
            </a:r>
            <a:r>
              <a:rPr lang="en-GB" b="1" baseline="0" dirty="0" smtClean="0"/>
              <a:t>action</a:t>
            </a:r>
            <a:r>
              <a:rPr lang="en-GB" baseline="0" dirty="0" smtClean="0"/>
              <a:t> specifies which web page will be called after the </a:t>
            </a:r>
            <a:r>
              <a:rPr lang="en-GB" b="1" baseline="0" dirty="0" smtClean="0"/>
              <a:t>Submit</a:t>
            </a:r>
            <a:r>
              <a:rPr lang="en-GB" baseline="0" dirty="0" smtClean="0"/>
              <a:t> button is pressed.</a:t>
            </a:r>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2</a:t>
            </a:fld>
            <a:endParaRPr lang="en-GB"/>
          </a:p>
        </p:txBody>
      </p:sp>
      <p:sp>
        <p:nvSpPr>
          <p:cNvPr id="5" name="Date Placeholder 4"/>
          <p:cNvSpPr>
            <a:spLocks noGrp="1"/>
          </p:cNvSpPr>
          <p:nvPr>
            <p:ph type="dt" idx="11"/>
          </p:nvPr>
        </p:nvSpPr>
        <p:spPr/>
        <p:txBody>
          <a:bodyPr/>
          <a:lstStyle/>
          <a:p>
            <a:fld id="{1909A9F9-D53D-4C00-9BFC-F8A066195638}"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2033143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Forms contain </a:t>
            </a:r>
            <a:r>
              <a:rPr lang="en-GB" b="1" dirty="0" smtClean="0"/>
              <a:t>fields</a:t>
            </a:r>
            <a:r>
              <a:rPr lang="en-GB" dirty="0" smtClean="0"/>
              <a:t>, and fields can be sub-divided into</a:t>
            </a:r>
            <a:r>
              <a:rPr lang="en-GB" baseline="0" dirty="0" smtClean="0"/>
              <a:t> </a:t>
            </a:r>
            <a:r>
              <a:rPr lang="en-GB" b="1" baseline="0" dirty="0" err="1" smtClean="0"/>
              <a:t>fieldsets</a:t>
            </a:r>
            <a:r>
              <a:rPr lang="en-GB" baseline="0" dirty="0" smtClean="0"/>
              <a:t>. Each </a:t>
            </a:r>
            <a:r>
              <a:rPr lang="en-GB" baseline="0" dirty="0" err="1" smtClean="0"/>
              <a:t>fieldset</a:t>
            </a:r>
            <a:r>
              <a:rPr lang="en-GB" baseline="0" dirty="0" smtClean="0"/>
              <a:t> is part of the form.  So for example a simple form might contain two </a:t>
            </a:r>
            <a:r>
              <a:rPr lang="en-GB" baseline="0" dirty="0" err="1" smtClean="0"/>
              <a:t>fieldsets</a:t>
            </a:r>
            <a:r>
              <a:rPr lang="en-GB" baseline="0" dirty="0" smtClean="0"/>
              <a:t>, the first containing the person’s personal details, and the next the person’s address. In this form there will only be one </a:t>
            </a:r>
            <a:r>
              <a:rPr lang="en-GB" baseline="0" dirty="0" err="1" smtClean="0"/>
              <a:t>fieldset</a:t>
            </a:r>
            <a:r>
              <a:rPr lang="en-GB" baseline="0" dirty="0" smtClean="0"/>
              <a:t>.  Each </a:t>
            </a:r>
            <a:r>
              <a:rPr lang="en-GB" baseline="0" dirty="0" err="1" smtClean="0"/>
              <a:t>fieldset</a:t>
            </a:r>
            <a:r>
              <a:rPr lang="en-GB" baseline="0" dirty="0" smtClean="0"/>
              <a:t> can have a </a:t>
            </a:r>
            <a:r>
              <a:rPr lang="en-GB" b="1" baseline="0" dirty="0" smtClean="0"/>
              <a:t>legend</a:t>
            </a:r>
            <a:r>
              <a:rPr lang="en-GB" baseline="0" dirty="0" smtClean="0"/>
              <a:t> which is shown to the user to help identify what the fields are about.  In this form there will only be one </a:t>
            </a:r>
            <a:r>
              <a:rPr lang="en-GB" baseline="0" dirty="0" err="1" smtClean="0"/>
              <a:t>fieldset</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3</a:t>
            </a:fld>
            <a:endParaRPr lang="en-GB"/>
          </a:p>
        </p:txBody>
      </p:sp>
      <p:sp>
        <p:nvSpPr>
          <p:cNvPr id="5" name="Date Placeholder 4"/>
          <p:cNvSpPr>
            <a:spLocks noGrp="1"/>
          </p:cNvSpPr>
          <p:nvPr>
            <p:ph type="dt" idx="11"/>
          </p:nvPr>
        </p:nvSpPr>
        <p:spPr/>
        <p:txBody>
          <a:bodyPr/>
          <a:lstStyle/>
          <a:p>
            <a:fld id="{CD4C9CC5-A29C-4CFD-8218-449790B90B98}"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131026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most common field in a form is the </a:t>
            </a:r>
            <a:r>
              <a:rPr lang="en-GB" b="1" dirty="0" err="1" smtClean="0"/>
              <a:t>TextField</a:t>
            </a:r>
            <a:r>
              <a:rPr lang="en-GB" dirty="0" smtClean="0"/>
              <a:t> which can be used to take in single</a:t>
            </a:r>
            <a:r>
              <a:rPr lang="en-GB" baseline="0" dirty="0" smtClean="0"/>
              <a:t> line text.  Each </a:t>
            </a:r>
            <a:r>
              <a:rPr lang="en-GB" baseline="0" dirty="0" err="1" smtClean="0"/>
              <a:t>TextField</a:t>
            </a:r>
            <a:r>
              <a:rPr lang="en-GB" baseline="0" dirty="0" smtClean="0"/>
              <a:t> should be preceded by a </a:t>
            </a:r>
            <a:r>
              <a:rPr lang="en-GB" b="1" baseline="0" dirty="0" smtClean="0"/>
              <a:t>Label</a:t>
            </a:r>
            <a:r>
              <a:rPr lang="en-GB" baseline="0" dirty="0" smtClean="0"/>
              <a:t>, so the simplest way is to use design view.  Press return or enter at the end of the legend to get an empty paragraph and then drag  </a:t>
            </a:r>
            <a:r>
              <a:rPr lang="en-GB" b="1" baseline="0" dirty="0" smtClean="0"/>
              <a:t>Input (Text) </a:t>
            </a:r>
            <a:r>
              <a:rPr lang="en-GB" baseline="0" dirty="0" smtClean="0"/>
              <a:t>into the paragraph.  The </a:t>
            </a:r>
            <a:r>
              <a:rPr lang="en-GB" baseline="0" dirty="0" err="1" smtClean="0"/>
              <a:t>lable</a:t>
            </a:r>
            <a:r>
              <a:rPr lang="en-GB" baseline="0" dirty="0" smtClean="0"/>
              <a:t> will have to be entered in code view.  Inside the Label tag enter what the user will see (e.g. Surname).</a:t>
            </a:r>
          </a:p>
          <a:p>
            <a:endParaRPr lang="en-GB" baseline="0" dirty="0" smtClean="0"/>
          </a:p>
          <a:p>
            <a:r>
              <a:rPr lang="en-GB" baseline="0" dirty="0" smtClean="0"/>
              <a:t>The </a:t>
            </a:r>
            <a:r>
              <a:rPr lang="en-GB" baseline="0" dirty="0" err="1" smtClean="0"/>
              <a:t>TextField</a:t>
            </a:r>
            <a:r>
              <a:rPr lang="en-GB" baseline="0" dirty="0" smtClean="0"/>
              <a:t> can either be inserted immediately after the Label, or press return or enter to get another empty paragraph so that the </a:t>
            </a:r>
            <a:r>
              <a:rPr lang="en-GB" baseline="0" dirty="0" err="1" smtClean="0"/>
              <a:t>TextField</a:t>
            </a:r>
            <a:r>
              <a:rPr lang="en-GB" baseline="0" dirty="0" smtClean="0"/>
              <a:t> is on the next line.  Having the label on one line and the </a:t>
            </a:r>
            <a:r>
              <a:rPr lang="en-GB" baseline="0" dirty="0" err="1" smtClean="0"/>
              <a:t>TextField</a:t>
            </a:r>
            <a:r>
              <a:rPr lang="en-GB" baseline="0" dirty="0" smtClean="0"/>
              <a:t> on the next line is much easier to style. Text boxes can also be separated by &lt;/</a:t>
            </a:r>
            <a:r>
              <a:rPr lang="en-GB" baseline="0" dirty="0" err="1" smtClean="0"/>
              <a:t>br</a:t>
            </a:r>
            <a:r>
              <a:rPr lang="en-GB" baseline="0" dirty="0" smtClean="0"/>
              <a:t>&gt; or &lt;div&gt; tags.</a:t>
            </a:r>
          </a:p>
          <a:p>
            <a:endParaRPr lang="en-GB" baseline="0" dirty="0" smtClean="0"/>
          </a:p>
          <a:p>
            <a:r>
              <a:rPr lang="en-GB" baseline="0" dirty="0" smtClean="0"/>
              <a:t>Each </a:t>
            </a:r>
            <a:r>
              <a:rPr lang="en-GB" baseline="0" dirty="0" err="1" smtClean="0"/>
              <a:t>TextField</a:t>
            </a:r>
            <a:r>
              <a:rPr lang="en-GB" baseline="0" dirty="0" smtClean="0"/>
              <a:t> should be given a different name, and the size of the </a:t>
            </a:r>
            <a:r>
              <a:rPr lang="en-GB" baseline="0" dirty="0" err="1" smtClean="0"/>
              <a:t>Textfield</a:t>
            </a:r>
            <a:r>
              <a:rPr lang="en-GB" baseline="0" dirty="0" smtClean="0"/>
              <a:t> can be set by CSS.  There is also a </a:t>
            </a:r>
            <a:r>
              <a:rPr lang="en-GB" baseline="0" dirty="0" err="1" smtClean="0"/>
              <a:t>MaxLength</a:t>
            </a:r>
            <a:r>
              <a:rPr lang="en-GB" baseline="0" dirty="0" smtClean="0"/>
              <a:t> attribute and if the Max Length is greater than the size (width) then the text will scroll horizontally to allow the editing of text that is bigger than the text box displayed.</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4</a:t>
            </a:fld>
            <a:endParaRPr lang="en-GB"/>
          </a:p>
        </p:txBody>
      </p:sp>
      <p:sp>
        <p:nvSpPr>
          <p:cNvPr id="5" name="Date Placeholder 4"/>
          <p:cNvSpPr>
            <a:spLocks noGrp="1"/>
          </p:cNvSpPr>
          <p:nvPr>
            <p:ph type="dt" idx="11"/>
          </p:nvPr>
        </p:nvSpPr>
        <p:spPr/>
        <p:txBody>
          <a:bodyPr/>
          <a:lstStyle/>
          <a:p>
            <a:fld id="{435258AC-D4BC-4A96-84F1-05277B43A7B3}"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3038861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5</a:t>
            </a:fld>
            <a:endParaRPr lang="en-GB"/>
          </a:p>
        </p:txBody>
      </p:sp>
      <p:sp>
        <p:nvSpPr>
          <p:cNvPr id="5" name="Date Placeholder 4"/>
          <p:cNvSpPr>
            <a:spLocks noGrp="1"/>
          </p:cNvSpPr>
          <p:nvPr>
            <p:ph type="dt" idx="11"/>
          </p:nvPr>
        </p:nvSpPr>
        <p:spPr/>
        <p:txBody>
          <a:bodyPr/>
          <a:lstStyle/>
          <a:p>
            <a:fld id="{71F0F022-4416-47F4-890B-159345F096E3}"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2831511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Buttons are usually added to forms without labels</a:t>
            </a:r>
            <a:r>
              <a:rPr lang="en-GB" baseline="0" dirty="0" smtClean="0"/>
              <a:t> as the display the value attribute anyway. The value can be altered in design view (or code view), as can the action.  There are only two actions, and the reset action is not that useful to users as they are unlikely to want to fill the form in twice with completely different entries.  </a:t>
            </a:r>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6</a:t>
            </a:fld>
            <a:endParaRPr lang="en-GB"/>
          </a:p>
        </p:txBody>
      </p:sp>
      <p:sp>
        <p:nvSpPr>
          <p:cNvPr id="5" name="Date Placeholder 4"/>
          <p:cNvSpPr>
            <a:spLocks noGrp="1"/>
          </p:cNvSpPr>
          <p:nvPr>
            <p:ph type="dt" idx="11"/>
          </p:nvPr>
        </p:nvSpPr>
        <p:spPr/>
        <p:txBody>
          <a:bodyPr/>
          <a:lstStyle/>
          <a:p>
            <a:fld id="{EED92803-4857-4368-8172-B0204BEB0F95}"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2687790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Styling a form is fairly straight forward with two exceptions.  If you want labels</a:t>
            </a:r>
            <a:r>
              <a:rPr lang="en-GB" baseline="0" dirty="0" smtClean="0"/>
              <a:t> to be the same length, and in the same line as the </a:t>
            </a:r>
            <a:r>
              <a:rPr lang="en-GB" baseline="0" dirty="0" err="1" smtClean="0"/>
              <a:t>TextFields</a:t>
            </a:r>
            <a:r>
              <a:rPr lang="en-GB" baseline="0" dirty="0" smtClean="0"/>
              <a:t> then they need to be made </a:t>
            </a:r>
            <a:r>
              <a:rPr lang="en-GB" b="1" baseline="0" dirty="0" smtClean="0"/>
              <a:t>inline-block</a:t>
            </a:r>
            <a:r>
              <a:rPr lang="en-GB" baseline="0" dirty="0" smtClean="0"/>
              <a:t> and given a width.  Width on its own does not work as the “extra spaces” are stripped off if it is not made block-inline.</a:t>
            </a:r>
          </a:p>
          <a:p>
            <a:endParaRPr lang="en-GB" baseline="0" dirty="0" smtClean="0"/>
          </a:p>
          <a:p>
            <a:r>
              <a:rPr lang="en-GB" baseline="0" dirty="0" smtClean="0"/>
              <a:t>As both </a:t>
            </a:r>
            <a:r>
              <a:rPr lang="en-GB" baseline="0" dirty="0" err="1" smtClean="0"/>
              <a:t>TextFields</a:t>
            </a:r>
            <a:r>
              <a:rPr lang="en-GB" baseline="0" dirty="0" smtClean="0"/>
              <a:t> and buttons use the same &lt;input&gt; tag, in order to style just the buttons the type attribute has to be added to the input tag in square brackets.</a:t>
            </a:r>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7</a:t>
            </a:fld>
            <a:endParaRPr lang="en-GB"/>
          </a:p>
        </p:txBody>
      </p:sp>
      <p:sp>
        <p:nvSpPr>
          <p:cNvPr id="5" name="Date Placeholder 4"/>
          <p:cNvSpPr>
            <a:spLocks noGrp="1"/>
          </p:cNvSpPr>
          <p:nvPr>
            <p:ph type="dt" idx="11"/>
          </p:nvPr>
        </p:nvSpPr>
        <p:spPr/>
        <p:txBody>
          <a:bodyPr/>
          <a:lstStyle/>
          <a:p>
            <a:fld id="{5A86B885-FC5F-4162-BF25-E4130B930E6B}"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707963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Design view does not always</a:t>
            </a:r>
            <a:r>
              <a:rPr lang="en-GB" baseline="0" dirty="0" smtClean="0"/>
              <a:t> work for some reason</a:t>
            </a:r>
            <a:r>
              <a:rPr lang="en-GB" dirty="0" smtClean="0"/>
              <a:t>.  However the Page</a:t>
            </a:r>
            <a:r>
              <a:rPr lang="en-GB" baseline="0" dirty="0" smtClean="0"/>
              <a:t> Inspector view is ok.</a:t>
            </a:r>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9</a:t>
            </a:fld>
            <a:endParaRPr lang="en-GB"/>
          </a:p>
        </p:txBody>
      </p:sp>
      <p:sp>
        <p:nvSpPr>
          <p:cNvPr id="5" name="Date Placeholder 4"/>
          <p:cNvSpPr>
            <a:spLocks noGrp="1"/>
          </p:cNvSpPr>
          <p:nvPr>
            <p:ph type="dt" idx="11"/>
          </p:nvPr>
        </p:nvSpPr>
        <p:spPr/>
        <p:txBody>
          <a:bodyPr/>
          <a:lstStyle/>
          <a:p>
            <a:fld id="{572F5698-9265-4594-87DA-4126279FD1EE}"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736043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HTML5 has many additions that are very useful</a:t>
            </a:r>
            <a:r>
              <a:rPr lang="en-GB" baseline="0" dirty="0" smtClean="0"/>
              <a:t> form forms.  In particular there are more types, including email.  Changing </a:t>
            </a:r>
            <a:r>
              <a:rPr lang="en-GB" b="1" baseline="0" dirty="0" smtClean="0"/>
              <a:t>type=“text” </a:t>
            </a:r>
            <a:r>
              <a:rPr lang="en-GB" baseline="0" dirty="0" smtClean="0"/>
              <a:t>to </a:t>
            </a:r>
            <a:r>
              <a:rPr lang="en-GB" b="1" baseline="0" dirty="0" smtClean="0"/>
              <a:t>type=“email” </a:t>
            </a:r>
            <a:r>
              <a:rPr lang="en-GB" baseline="0" dirty="0" smtClean="0"/>
              <a:t>will (in modern browsers) add client side (i.e. immediate feedback) that you have entered an invalid email address.  This kind of data validation greatly simplifies the need for added data validation code.</a:t>
            </a:r>
          </a:p>
          <a:p>
            <a:endParaRPr lang="en-GB" baseline="0" dirty="0" smtClean="0"/>
          </a:p>
          <a:p>
            <a:r>
              <a:rPr lang="en-GB" baseline="0" dirty="0" smtClean="0"/>
              <a:t>You can also add </a:t>
            </a:r>
            <a:r>
              <a:rPr lang="en-GB" b="1" baseline="0" dirty="0" smtClean="0"/>
              <a:t>Placeholders</a:t>
            </a:r>
            <a:r>
              <a:rPr lang="en-GB" baseline="0" dirty="0" smtClean="0"/>
              <a:t> which appear in grey, and disappear as soon as the user enters the </a:t>
            </a:r>
            <a:r>
              <a:rPr lang="en-GB" baseline="0" dirty="0" err="1" smtClean="0"/>
              <a:t>TextField</a:t>
            </a:r>
            <a:r>
              <a:rPr lang="en-GB" baseline="0" dirty="0" smtClean="0"/>
              <a:t>.  Placeholders can give the user a better idea of what entry is required for the field. These additions need to be done on code view at the moment.  Dreamweaver has not yet included them in design view.</a:t>
            </a:r>
            <a:endParaRPr lang="en-GB" dirty="0"/>
          </a:p>
        </p:txBody>
      </p:sp>
      <p:sp>
        <p:nvSpPr>
          <p:cNvPr id="4" name="Slide Number Placeholder 3"/>
          <p:cNvSpPr>
            <a:spLocks noGrp="1"/>
          </p:cNvSpPr>
          <p:nvPr>
            <p:ph type="sldNum" sz="quarter" idx="10"/>
          </p:nvPr>
        </p:nvSpPr>
        <p:spPr/>
        <p:txBody>
          <a:bodyPr/>
          <a:lstStyle/>
          <a:p>
            <a:fld id="{2DE4FD96-8A34-4C25-B766-947A08C8749F}" type="slidenum">
              <a:rPr lang="en-GB" smtClean="0"/>
              <a:t>10</a:t>
            </a:fld>
            <a:endParaRPr lang="en-GB"/>
          </a:p>
        </p:txBody>
      </p:sp>
      <p:sp>
        <p:nvSpPr>
          <p:cNvPr id="5" name="Date Placeholder 4"/>
          <p:cNvSpPr>
            <a:spLocks noGrp="1"/>
          </p:cNvSpPr>
          <p:nvPr>
            <p:ph type="dt" idx="11"/>
          </p:nvPr>
        </p:nvSpPr>
        <p:spPr/>
        <p:txBody>
          <a:bodyPr/>
          <a:lstStyle/>
          <a:p>
            <a:fld id="{2696B5FE-9B50-4898-85AC-B2122FD10817}" type="datetime3">
              <a:rPr lang="en-GB" smtClean="0"/>
              <a:t>11 September, 2013</a:t>
            </a:fld>
            <a:endParaRPr lang="en-GB"/>
          </a:p>
        </p:txBody>
      </p:sp>
      <p:sp>
        <p:nvSpPr>
          <p:cNvPr id="6" name="Footer Placeholder 5"/>
          <p:cNvSpPr>
            <a:spLocks noGrp="1"/>
          </p:cNvSpPr>
          <p:nvPr>
            <p:ph type="ftr" sz="quarter" idx="12"/>
          </p:nvPr>
        </p:nvSpPr>
        <p:spPr/>
        <p:txBody>
          <a:bodyPr/>
          <a:lstStyle/>
          <a:p>
            <a:r>
              <a:rPr lang="en-GB" smtClean="0"/>
              <a:t>Dr Derek Peacock</a:t>
            </a:r>
            <a:endParaRPr lang="en-GB"/>
          </a:p>
        </p:txBody>
      </p:sp>
      <p:sp>
        <p:nvSpPr>
          <p:cNvPr id="7" name="Header Placeholder 6"/>
          <p:cNvSpPr>
            <a:spLocks noGrp="1"/>
          </p:cNvSpPr>
          <p:nvPr>
            <p:ph type="hdr" sz="quarter" idx="13"/>
          </p:nvPr>
        </p:nvSpPr>
        <p:spPr/>
        <p:txBody>
          <a:bodyPr/>
          <a:lstStyle/>
          <a:p>
            <a:r>
              <a:rPr lang="en-GB" smtClean="0"/>
              <a:t>HTML Forms</a:t>
            </a:r>
            <a:endParaRPr lang="en-GB"/>
          </a:p>
        </p:txBody>
      </p:sp>
    </p:spTree>
    <p:extLst>
      <p:ext uri="{BB962C8B-B14F-4D97-AF65-F5344CB8AC3E}">
        <p14:creationId xmlns:p14="http://schemas.microsoft.com/office/powerpoint/2010/main" val="998020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81E9197-39DF-4A35-8A9C-AADD7B905DF3}" type="datetimeFigureOut">
              <a:rPr lang="en-GB" smtClean="0"/>
              <a:t>11/09/2013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11C847-E4FF-45C8-9828-DA30179B54C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1E9197-39DF-4A35-8A9C-AADD7B905DF3}" type="datetimeFigureOut">
              <a:rPr lang="en-GB" smtClean="0"/>
              <a:t>11/09/2013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611C847-E4FF-45C8-9828-DA30179B54C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1E9197-39DF-4A35-8A9C-AADD7B905DF3}" type="datetimeFigureOut">
              <a:rPr lang="en-GB" smtClean="0"/>
              <a:t>11/09/2013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611C847-E4FF-45C8-9828-DA30179B54C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1E9197-39DF-4A35-8A9C-AADD7B905DF3}" type="datetimeFigureOut">
              <a:rPr lang="en-GB" smtClean="0"/>
              <a:t>11/09/2013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611C847-E4FF-45C8-9828-DA30179B54CE}"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1E9197-39DF-4A35-8A9C-AADD7B905DF3}" type="datetimeFigureOut">
              <a:rPr lang="en-GB" smtClean="0"/>
              <a:t>11/09/2013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611C847-E4FF-45C8-9828-DA30179B54CE}"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1E9197-39DF-4A35-8A9C-AADD7B905DF3}" type="datetimeFigureOut">
              <a:rPr lang="en-GB" smtClean="0"/>
              <a:t>11/09/2013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611C847-E4FF-45C8-9828-DA30179B54CE}"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81E9197-39DF-4A35-8A9C-AADD7B905DF3}" type="datetimeFigureOut">
              <a:rPr lang="en-GB" smtClean="0"/>
              <a:t>11/09/2013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611C847-E4FF-45C8-9828-DA30179B54C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81E9197-39DF-4A35-8A9C-AADD7B905DF3}" type="datetimeFigureOut">
              <a:rPr lang="en-GB" smtClean="0"/>
              <a:t>11/09/2013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611C847-E4FF-45C8-9828-DA30179B54CE}"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81E9197-39DF-4A35-8A9C-AADD7B905DF3}" type="datetimeFigureOut">
              <a:rPr lang="en-GB" smtClean="0"/>
              <a:t>11/09/2013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611C847-E4FF-45C8-9828-DA30179B54C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81E9197-39DF-4A35-8A9C-AADD7B905DF3}" type="datetimeFigureOut">
              <a:rPr lang="en-GB" smtClean="0"/>
              <a:t>11/09/2013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611C847-E4FF-45C8-9828-DA30179B54C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81E9197-39DF-4A35-8A9C-AADD7B905DF3}" type="datetimeFigureOut">
              <a:rPr lang="en-GB" smtClean="0"/>
              <a:t>11/09/2013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11C847-E4FF-45C8-9828-DA30179B54CE}"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81E9197-39DF-4A35-8A9C-AADD7B905DF3}" type="datetimeFigureOut">
              <a:rPr lang="en-GB" smtClean="0"/>
              <a:t>11/09/2013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11C847-E4FF-45C8-9828-DA30179B54C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HTML Forms</a:t>
            </a:r>
            <a:endParaRPr lang="en-GB" dirty="0"/>
          </a:p>
        </p:txBody>
      </p:sp>
      <p:sp>
        <p:nvSpPr>
          <p:cNvPr id="3" name="Subtitle 2"/>
          <p:cNvSpPr>
            <a:spLocks noGrp="1"/>
          </p:cNvSpPr>
          <p:nvPr>
            <p:ph type="subTitle" idx="1"/>
          </p:nvPr>
        </p:nvSpPr>
        <p:spPr/>
        <p:txBody>
          <a:bodyPr/>
          <a:lstStyle/>
          <a:p>
            <a:r>
              <a:rPr lang="en-GB" dirty="0" smtClean="0"/>
              <a:t>By Derek Peacock</a:t>
            </a:r>
            <a:endParaRPr lang="en-GB" dirty="0"/>
          </a:p>
        </p:txBody>
      </p:sp>
    </p:spTree>
    <p:extLst>
      <p:ext uri="{BB962C8B-B14F-4D97-AF65-F5344CB8AC3E}">
        <p14:creationId xmlns:p14="http://schemas.microsoft.com/office/powerpoint/2010/main" val="2943938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HTML5 Form Validation</a:t>
            </a:r>
            <a:endParaRPr lang="en-GB"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125" y="1419224"/>
            <a:ext cx="6733291" cy="424202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87135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Dates &amp; Numbers</a:t>
            </a:r>
            <a:endParaRPr lang="en-GB"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268760"/>
            <a:ext cx="5543550" cy="24288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514401"/>
            <a:ext cx="3888432" cy="3116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3464395"/>
            <a:ext cx="4013814" cy="3145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9159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Date, </a:t>
            </a:r>
            <a:r>
              <a:rPr lang="en-GB" dirty="0" err="1" smtClean="0"/>
              <a:t>DateTime</a:t>
            </a:r>
            <a:r>
              <a:rPr lang="en-GB" dirty="0" smtClean="0"/>
              <a:t> and Time</a:t>
            </a:r>
          </a:p>
          <a:p>
            <a:r>
              <a:rPr lang="en-GB" dirty="0" smtClean="0"/>
              <a:t>Month and Week</a:t>
            </a:r>
          </a:p>
          <a:p>
            <a:r>
              <a:rPr lang="en-GB" dirty="0" smtClean="0"/>
              <a:t>Tel</a:t>
            </a:r>
          </a:p>
          <a:p>
            <a:r>
              <a:rPr lang="en-GB" dirty="0" smtClean="0"/>
              <a:t>Search, password, hidden</a:t>
            </a:r>
          </a:p>
          <a:p>
            <a:r>
              <a:rPr lang="en-GB" dirty="0" err="1" smtClean="0"/>
              <a:t>DataList</a:t>
            </a:r>
            <a:endParaRPr lang="en-GB" dirty="0" smtClean="0"/>
          </a:p>
          <a:p>
            <a:r>
              <a:rPr lang="en-GB" dirty="0" err="1"/>
              <a:t>c</a:t>
            </a:r>
            <a:r>
              <a:rPr lang="en-GB" dirty="0" err="1" smtClean="0"/>
              <a:t>olor</a:t>
            </a:r>
            <a:r>
              <a:rPr lang="en-GB" dirty="0" smtClean="0"/>
              <a:t>, image</a:t>
            </a:r>
          </a:p>
          <a:p>
            <a:r>
              <a:rPr lang="en-GB" dirty="0" smtClean="0"/>
              <a:t>Autofocus, Autocomplete</a:t>
            </a:r>
          </a:p>
          <a:p>
            <a:r>
              <a:rPr lang="en-GB" dirty="0" smtClean="0"/>
              <a:t>File and multiple files</a:t>
            </a:r>
          </a:p>
          <a:p>
            <a:r>
              <a:rPr lang="en-GB" dirty="0" smtClean="0"/>
              <a:t>Range, Patterns, Steps</a:t>
            </a:r>
            <a:endParaRPr lang="en-GB" dirty="0"/>
          </a:p>
        </p:txBody>
      </p:sp>
      <p:sp>
        <p:nvSpPr>
          <p:cNvPr id="3" name="Title 2"/>
          <p:cNvSpPr>
            <a:spLocks noGrp="1"/>
          </p:cNvSpPr>
          <p:nvPr>
            <p:ph type="title"/>
          </p:nvPr>
        </p:nvSpPr>
        <p:spPr/>
        <p:txBody>
          <a:bodyPr/>
          <a:lstStyle/>
          <a:p>
            <a:r>
              <a:rPr lang="en-GB" dirty="0" smtClean="0"/>
              <a:t>Other Validation</a:t>
            </a:r>
            <a:endParaRPr lang="en-GB" dirty="0"/>
          </a:p>
        </p:txBody>
      </p:sp>
    </p:spTree>
    <p:extLst>
      <p:ext uri="{BB962C8B-B14F-4D97-AF65-F5344CB8AC3E}">
        <p14:creationId xmlns:p14="http://schemas.microsoft.com/office/powerpoint/2010/main" val="28147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HTML5 Form</a:t>
            </a:r>
            <a:endParaRPr lang="en-GB"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556792"/>
            <a:ext cx="1981200" cy="36861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2348880"/>
            <a:ext cx="5314950" cy="1676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0130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33752" y="4579817"/>
            <a:ext cx="1332865" cy="369332"/>
          </a:xfrm>
          <a:prstGeom prst="rect">
            <a:avLst/>
          </a:prstGeom>
          <a:noFill/>
        </p:spPr>
        <p:txBody>
          <a:bodyPr wrap="none" rtlCol="0">
            <a:spAutoFit/>
          </a:bodyPr>
          <a:lstStyle/>
          <a:p>
            <a:r>
              <a:rPr lang="en-GB" dirty="0" smtClean="0"/>
              <a:t>Design View</a:t>
            </a:r>
            <a:endParaRPr lang="en-GB" dirty="0"/>
          </a:p>
        </p:txBody>
      </p:sp>
      <p:sp>
        <p:nvSpPr>
          <p:cNvPr id="6" name="Title 5"/>
          <p:cNvSpPr>
            <a:spLocks noGrp="1"/>
          </p:cNvSpPr>
          <p:nvPr>
            <p:ph type="title"/>
          </p:nvPr>
        </p:nvSpPr>
        <p:spPr/>
        <p:txBody>
          <a:bodyPr/>
          <a:lstStyle/>
          <a:p>
            <a:r>
              <a:rPr lang="en-GB" dirty="0" err="1" smtClean="0"/>
              <a:t>Fieldsets</a:t>
            </a:r>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5013176"/>
            <a:ext cx="331470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770" y="1340768"/>
            <a:ext cx="5772150" cy="28098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11257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Inserting </a:t>
            </a:r>
            <a:r>
              <a:rPr lang="en-GB" dirty="0" err="1" smtClean="0"/>
              <a:t>TextFields</a:t>
            </a:r>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844824"/>
            <a:ext cx="5904082" cy="302433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5301208"/>
            <a:ext cx="2362200" cy="126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49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Input type=checkbox</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59" y="1556792"/>
            <a:ext cx="7902671" cy="223224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1812" y="4221088"/>
            <a:ext cx="281940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607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Form Buttons</a:t>
            </a:r>
            <a:endParaRPr lang="en-GB"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59" y="1772816"/>
            <a:ext cx="8028055" cy="122413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5856" y="3645024"/>
            <a:ext cx="3590925" cy="25527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82138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Styling Forms</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340768"/>
            <a:ext cx="5133975" cy="47339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1948" y="3693488"/>
            <a:ext cx="4181475"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712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Styling Forms (2)</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8"/>
            <a:ext cx="4200525" cy="39433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2491383"/>
            <a:ext cx="3429000" cy="2362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82675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Design &amp; Browser View</a:t>
            </a:r>
            <a:endParaRPr lang="en-GB"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700808"/>
            <a:ext cx="4038600" cy="2609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3284984"/>
            <a:ext cx="4191000"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83896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1179</TotalTime>
  <Words>962</Words>
  <Application>Microsoft Office PowerPoint</Application>
  <PresentationFormat>On-screen Show (4:3)</PresentationFormat>
  <Paragraphs>82</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HTML Forms</vt:lpstr>
      <vt:lpstr>HTML5 Form</vt:lpstr>
      <vt:lpstr>Fieldsets</vt:lpstr>
      <vt:lpstr>Inserting TextFields</vt:lpstr>
      <vt:lpstr>Input type=checkbox</vt:lpstr>
      <vt:lpstr>Form Buttons</vt:lpstr>
      <vt:lpstr>Styling Forms</vt:lpstr>
      <vt:lpstr>Styling Forms (2)</vt:lpstr>
      <vt:lpstr>Design &amp; Browser View</vt:lpstr>
      <vt:lpstr>HTML5 Form Validation</vt:lpstr>
      <vt:lpstr>Dates &amp; Numbers</vt:lpstr>
      <vt:lpstr>Other Validation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 Forms</dc:title>
  <dc:creator>Derek Peacock</dc:creator>
  <cp:lastModifiedBy>Derek</cp:lastModifiedBy>
  <cp:revision>35</cp:revision>
  <cp:lastPrinted>2013-09-11T15:24:09Z</cp:lastPrinted>
  <dcterms:created xsi:type="dcterms:W3CDTF">2012-03-26T07:41:59Z</dcterms:created>
  <dcterms:modified xsi:type="dcterms:W3CDTF">2013-09-11T15:24:54Z</dcterms:modified>
</cp:coreProperties>
</file>