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72" r:id="rId3"/>
    <p:sldId id="276" r:id="rId4"/>
    <p:sldId id="282" r:id="rId5"/>
    <p:sldId id="257" r:id="rId6"/>
    <p:sldId id="275" r:id="rId7"/>
    <p:sldId id="277" r:id="rId8"/>
    <p:sldId id="266" r:id="rId9"/>
    <p:sldId id="278" r:id="rId10"/>
    <p:sldId id="274" r:id="rId11"/>
    <p:sldId id="279" r:id="rId12"/>
    <p:sldId id="258" r:id="rId13"/>
    <p:sldId id="259" r:id="rId14"/>
    <p:sldId id="260" r:id="rId15"/>
    <p:sldId id="280" r:id="rId16"/>
    <p:sldId id="262" r:id="rId17"/>
    <p:sldId id="263" r:id="rId18"/>
    <p:sldId id="264" r:id="rId19"/>
    <p:sldId id="265" r:id="rId20"/>
    <p:sldId id="270" r:id="rId21"/>
    <p:sldId id="271" r:id="rId22"/>
    <p:sldId id="273"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50" autoAdjust="0"/>
  </p:normalViewPr>
  <p:slideViewPr>
    <p:cSldViewPr>
      <p:cViewPr varScale="1">
        <p:scale>
          <a:sx n="100" d="100"/>
          <a:sy n="100" d="100"/>
        </p:scale>
        <p:origin x="1914"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7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HTML5 Tags</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11279D-CD5D-4B06-9FB3-256A898EACF8}" type="datetime5">
              <a:rPr lang="en-GB" smtClean="0"/>
              <a:t>10-Jan-18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Derek Peacock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18E220-E9D5-4534-8610-2B093F615938}" type="slidenum">
              <a:rPr lang="en-GB" smtClean="0"/>
              <a:t>‹#›</a:t>
            </a:fld>
            <a:endParaRPr lang="en-GB"/>
          </a:p>
        </p:txBody>
      </p:sp>
    </p:spTree>
    <p:extLst>
      <p:ext uri="{BB962C8B-B14F-4D97-AF65-F5344CB8AC3E}">
        <p14:creationId xmlns:p14="http://schemas.microsoft.com/office/powerpoint/2010/main" val="142587445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HTML5 Tags</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6A9C3-08BB-454C-8940-CD4C1BDE4276}" type="datetime5">
              <a:rPr lang="en-GB" smtClean="0"/>
              <a:t>10-Jan-18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Derek Peacock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BBD0A4-F678-4523-8AAF-E298C43BA949}" type="slidenum">
              <a:rPr lang="en-GB" smtClean="0"/>
              <a:t>‹#›</a:t>
            </a:fld>
            <a:endParaRPr lang="en-GB"/>
          </a:p>
        </p:txBody>
      </p:sp>
    </p:spTree>
    <p:extLst>
      <p:ext uri="{BB962C8B-B14F-4D97-AF65-F5344CB8AC3E}">
        <p14:creationId xmlns:p14="http://schemas.microsoft.com/office/powerpoint/2010/main" val="74092624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presentation introduces the new HTML5 structural tags that can be used to divide a web page into typical areas such as header and footer.</a:t>
            </a:r>
          </a:p>
        </p:txBody>
      </p:sp>
      <p:sp>
        <p:nvSpPr>
          <p:cNvPr id="4" name="Slide Number Placeholder 3"/>
          <p:cNvSpPr>
            <a:spLocks noGrp="1"/>
          </p:cNvSpPr>
          <p:nvPr>
            <p:ph type="sldNum" sz="quarter" idx="10"/>
          </p:nvPr>
        </p:nvSpPr>
        <p:spPr/>
        <p:txBody>
          <a:bodyPr/>
          <a:lstStyle/>
          <a:p>
            <a:fld id="{10BBD0A4-F678-4523-8AAF-E298C43BA949}" type="slidenum">
              <a:rPr lang="en-GB" smtClean="0"/>
              <a:t>1</a:t>
            </a:fld>
            <a:endParaRPr lang="en-GB"/>
          </a:p>
        </p:txBody>
      </p:sp>
      <p:sp>
        <p:nvSpPr>
          <p:cNvPr id="5" name="Date Placeholder 4"/>
          <p:cNvSpPr>
            <a:spLocks noGrp="1"/>
          </p:cNvSpPr>
          <p:nvPr>
            <p:ph type="dt" idx="11"/>
          </p:nvPr>
        </p:nvSpPr>
        <p:spPr/>
        <p:txBody>
          <a:bodyPr/>
          <a:lstStyle/>
          <a:p>
            <a:fld id="{D3A2C795-33C6-474C-A3BC-3A9B6F85360B}"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Header Placeholder 6"/>
          <p:cNvSpPr>
            <a:spLocks noGrp="1"/>
          </p:cNvSpPr>
          <p:nvPr>
            <p:ph type="hdr" sz="quarter" idx="13"/>
          </p:nvPr>
        </p:nvSpPr>
        <p:spPr/>
        <p:txBody>
          <a:bodyPr/>
          <a:lstStyle/>
          <a:p>
            <a:r>
              <a:rPr lang="en-GB"/>
              <a:t>HTML5 Tags</a:t>
            </a:r>
          </a:p>
        </p:txBody>
      </p:sp>
    </p:spTree>
    <p:extLst>
      <p:ext uri="{BB962C8B-B14F-4D97-AF65-F5344CB8AC3E}">
        <p14:creationId xmlns:p14="http://schemas.microsoft.com/office/powerpoint/2010/main" val="4087109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Used to group two or more headings together.</a:t>
            </a:r>
          </a:p>
        </p:txBody>
      </p:sp>
      <p:sp>
        <p:nvSpPr>
          <p:cNvPr id="4" name="Slide Number Placeholder 3"/>
          <p:cNvSpPr>
            <a:spLocks noGrp="1"/>
          </p:cNvSpPr>
          <p:nvPr>
            <p:ph type="sldNum" sz="quarter" idx="10"/>
          </p:nvPr>
        </p:nvSpPr>
        <p:spPr/>
        <p:txBody>
          <a:bodyPr/>
          <a:lstStyle/>
          <a:p>
            <a:fld id="{10BBD0A4-F678-4523-8AAF-E298C43BA949}" type="slidenum">
              <a:rPr lang="en-GB" smtClean="0"/>
              <a:t>18</a:t>
            </a:fld>
            <a:endParaRPr lang="en-GB"/>
          </a:p>
        </p:txBody>
      </p:sp>
      <p:sp>
        <p:nvSpPr>
          <p:cNvPr id="5" name="Date Placeholder 4"/>
          <p:cNvSpPr>
            <a:spLocks noGrp="1"/>
          </p:cNvSpPr>
          <p:nvPr>
            <p:ph type="dt" idx="11"/>
          </p:nvPr>
        </p:nvSpPr>
        <p:spPr/>
        <p:txBody>
          <a:bodyPr/>
          <a:lstStyle/>
          <a:p>
            <a:fld id="{AE63483A-C4CE-47FD-9A08-DE13C287AB47}"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Header Placeholder 6"/>
          <p:cNvSpPr>
            <a:spLocks noGrp="1"/>
          </p:cNvSpPr>
          <p:nvPr>
            <p:ph type="hdr" sz="quarter" idx="13"/>
          </p:nvPr>
        </p:nvSpPr>
        <p:spPr/>
        <p:txBody>
          <a:bodyPr/>
          <a:lstStyle/>
          <a:p>
            <a:r>
              <a:rPr lang="en-GB"/>
              <a:t>HTML5 Tags</a:t>
            </a:r>
          </a:p>
        </p:txBody>
      </p:sp>
    </p:spTree>
    <p:extLst>
      <p:ext uri="{BB962C8B-B14F-4D97-AF65-F5344CB8AC3E}">
        <p14:creationId xmlns:p14="http://schemas.microsoft.com/office/powerpoint/2010/main" val="978825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aside is typically referred to as a sidebar</a:t>
            </a:r>
            <a:r>
              <a:rPr lang="en-GB" baseline="0" dirty="0"/>
              <a:t> where supplementary or explanatory notes are show.  These should aid the understanding of the main content, or contain supplementary images or useful links and notes.</a:t>
            </a:r>
            <a:endParaRPr lang="en-GB" dirty="0"/>
          </a:p>
        </p:txBody>
      </p:sp>
      <p:sp>
        <p:nvSpPr>
          <p:cNvPr id="4" name="Slide Number Placeholder 3"/>
          <p:cNvSpPr>
            <a:spLocks noGrp="1"/>
          </p:cNvSpPr>
          <p:nvPr>
            <p:ph type="sldNum" sz="quarter" idx="10"/>
          </p:nvPr>
        </p:nvSpPr>
        <p:spPr/>
        <p:txBody>
          <a:bodyPr/>
          <a:lstStyle/>
          <a:p>
            <a:fld id="{10BBD0A4-F678-4523-8AAF-E298C43BA949}" type="slidenum">
              <a:rPr lang="en-GB" smtClean="0"/>
              <a:t>19</a:t>
            </a:fld>
            <a:endParaRPr lang="en-GB"/>
          </a:p>
        </p:txBody>
      </p:sp>
      <p:sp>
        <p:nvSpPr>
          <p:cNvPr id="5" name="Date Placeholder 4"/>
          <p:cNvSpPr>
            <a:spLocks noGrp="1"/>
          </p:cNvSpPr>
          <p:nvPr>
            <p:ph type="dt" idx="11"/>
          </p:nvPr>
        </p:nvSpPr>
        <p:spPr/>
        <p:txBody>
          <a:bodyPr/>
          <a:lstStyle/>
          <a:p>
            <a:fld id="{A43DDC74-718C-4474-9A25-E6854B0E3477}"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Header Placeholder 6"/>
          <p:cNvSpPr>
            <a:spLocks noGrp="1"/>
          </p:cNvSpPr>
          <p:nvPr>
            <p:ph type="hdr" sz="quarter" idx="13"/>
          </p:nvPr>
        </p:nvSpPr>
        <p:spPr/>
        <p:txBody>
          <a:bodyPr/>
          <a:lstStyle/>
          <a:p>
            <a:r>
              <a:rPr lang="en-GB"/>
              <a:t>HTML5 Tags</a:t>
            </a:r>
          </a:p>
        </p:txBody>
      </p:sp>
    </p:spTree>
    <p:extLst>
      <p:ext uri="{BB962C8B-B14F-4D97-AF65-F5344CB8AC3E}">
        <p14:creationId xmlns:p14="http://schemas.microsoft.com/office/powerpoint/2010/main" val="194121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BBD0A4-F678-4523-8AAF-E298C43BA949}" type="slidenum">
              <a:rPr lang="en-GB" smtClean="0"/>
              <a:t>20</a:t>
            </a:fld>
            <a:endParaRPr lang="en-GB"/>
          </a:p>
        </p:txBody>
      </p:sp>
      <p:sp>
        <p:nvSpPr>
          <p:cNvPr id="5" name="Date Placeholder 4"/>
          <p:cNvSpPr>
            <a:spLocks noGrp="1"/>
          </p:cNvSpPr>
          <p:nvPr>
            <p:ph type="dt" idx="11"/>
          </p:nvPr>
        </p:nvSpPr>
        <p:spPr/>
        <p:txBody>
          <a:bodyPr/>
          <a:lstStyle/>
          <a:p>
            <a:fld id="{7B5696FE-E2C4-4E6F-B4A0-405684C60E64}"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Header Placeholder 6"/>
          <p:cNvSpPr>
            <a:spLocks noGrp="1"/>
          </p:cNvSpPr>
          <p:nvPr>
            <p:ph type="hdr" sz="quarter" idx="13"/>
          </p:nvPr>
        </p:nvSpPr>
        <p:spPr/>
        <p:txBody>
          <a:bodyPr/>
          <a:lstStyle/>
          <a:p>
            <a:r>
              <a:rPr lang="en-GB"/>
              <a:t>HTML5 Tags</a:t>
            </a:r>
          </a:p>
        </p:txBody>
      </p:sp>
    </p:spTree>
    <p:extLst>
      <p:ext uri="{BB962C8B-B14F-4D97-AF65-F5344CB8AC3E}">
        <p14:creationId xmlns:p14="http://schemas.microsoft.com/office/powerpoint/2010/main" val="1158940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case the address is an email address, it will appear as a</a:t>
            </a:r>
            <a:r>
              <a:rPr lang="en-GB" baseline="0" dirty="0"/>
              <a:t> hyperlink which when clicked on loads up the user’s email application such </a:t>
            </a:r>
            <a:r>
              <a:rPr lang="en-GB" baseline="0"/>
              <a:t>as Outlook.</a:t>
            </a:r>
            <a:endParaRPr lang="en-GB"/>
          </a:p>
        </p:txBody>
      </p:sp>
      <p:sp>
        <p:nvSpPr>
          <p:cNvPr id="4" name="Slide Number Placeholder 3"/>
          <p:cNvSpPr>
            <a:spLocks noGrp="1"/>
          </p:cNvSpPr>
          <p:nvPr>
            <p:ph type="sldNum" sz="quarter" idx="10"/>
          </p:nvPr>
        </p:nvSpPr>
        <p:spPr/>
        <p:txBody>
          <a:bodyPr/>
          <a:lstStyle/>
          <a:p>
            <a:fld id="{10BBD0A4-F678-4523-8AAF-E298C43BA949}" type="slidenum">
              <a:rPr lang="en-GB" smtClean="0"/>
              <a:t>21</a:t>
            </a:fld>
            <a:endParaRPr lang="en-GB"/>
          </a:p>
        </p:txBody>
      </p:sp>
      <p:sp>
        <p:nvSpPr>
          <p:cNvPr id="5" name="Date Placeholder 4"/>
          <p:cNvSpPr>
            <a:spLocks noGrp="1"/>
          </p:cNvSpPr>
          <p:nvPr>
            <p:ph type="dt" idx="11"/>
          </p:nvPr>
        </p:nvSpPr>
        <p:spPr/>
        <p:txBody>
          <a:bodyPr/>
          <a:lstStyle/>
          <a:p>
            <a:fld id="{2CB301A3-97B2-4FCE-9F29-9E8647C1D13D}"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Header Placeholder 6"/>
          <p:cNvSpPr>
            <a:spLocks noGrp="1"/>
          </p:cNvSpPr>
          <p:nvPr>
            <p:ph type="hdr" sz="quarter" idx="13"/>
          </p:nvPr>
        </p:nvSpPr>
        <p:spPr/>
        <p:txBody>
          <a:bodyPr/>
          <a:lstStyle/>
          <a:p>
            <a:r>
              <a:rPr lang="en-GB"/>
              <a:t>HTML5 Tags</a:t>
            </a:r>
          </a:p>
        </p:txBody>
      </p:sp>
    </p:spTree>
    <p:extLst>
      <p:ext uri="{BB962C8B-B14F-4D97-AF65-F5344CB8AC3E}">
        <p14:creationId xmlns:p14="http://schemas.microsoft.com/office/powerpoint/2010/main" val="1342652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header tag can be used to define an</a:t>
            </a:r>
            <a:r>
              <a:rPr lang="en-GB" baseline="0" dirty="0"/>
              <a:t> area typically at the top of a web page where the title of the website and identifying logos or images can be found. Headers can also occur elsewhere in the page. An article for example could also have a header and footer.  The page header should have a level one heading which contains the identity or name of the web site.</a:t>
            </a:r>
          </a:p>
          <a:p>
            <a:endParaRPr lang="en-GB" baseline="0" dirty="0"/>
          </a:p>
          <a:p>
            <a:r>
              <a:rPr lang="en-GB" baseline="0" dirty="0"/>
              <a:t>There might be other elements inside the header such as links, a search facility or a login area.</a:t>
            </a:r>
            <a:endParaRPr lang="en-GB" dirty="0"/>
          </a:p>
        </p:txBody>
      </p:sp>
      <p:sp>
        <p:nvSpPr>
          <p:cNvPr id="4" name="Slide Number Placeholder 3"/>
          <p:cNvSpPr>
            <a:spLocks noGrp="1"/>
          </p:cNvSpPr>
          <p:nvPr>
            <p:ph type="sldNum" sz="quarter" idx="10"/>
          </p:nvPr>
        </p:nvSpPr>
        <p:spPr/>
        <p:txBody>
          <a:bodyPr/>
          <a:lstStyle/>
          <a:p>
            <a:fld id="{10BBD0A4-F678-4523-8AAF-E298C43BA949}" type="slidenum">
              <a:rPr lang="en-GB" smtClean="0"/>
              <a:t>5</a:t>
            </a:fld>
            <a:endParaRPr lang="en-GB"/>
          </a:p>
        </p:txBody>
      </p:sp>
      <p:sp>
        <p:nvSpPr>
          <p:cNvPr id="5" name="Date Placeholder 4"/>
          <p:cNvSpPr>
            <a:spLocks noGrp="1"/>
          </p:cNvSpPr>
          <p:nvPr>
            <p:ph type="dt" idx="11"/>
          </p:nvPr>
        </p:nvSpPr>
        <p:spPr/>
        <p:txBody>
          <a:bodyPr/>
          <a:lstStyle/>
          <a:p>
            <a:fld id="{1C915C40-647D-4295-A020-7999A6496A32}"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Header Placeholder 6"/>
          <p:cNvSpPr>
            <a:spLocks noGrp="1"/>
          </p:cNvSpPr>
          <p:nvPr>
            <p:ph type="hdr" sz="quarter" idx="13"/>
          </p:nvPr>
        </p:nvSpPr>
        <p:spPr/>
        <p:txBody>
          <a:bodyPr/>
          <a:lstStyle/>
          <a:p>
            <a:r>
              <a:rPr lang="en-GB"/>
              <a:t>HTML5 Tags</a:t>
            </a:r>
          </a:p>
        </p:txBody>
      </p:sp>
    </p:spTree>
    <p:extLst>
      <p:ext uri="{BB962C8B-B14F-4D97-AF65-F5344CB8AC3E}">
        <p14:creationId xmlns:p14="http://schemas.microsoft.com/office/powerpoint/2010/main" val="2902061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Typically the &lt;</a:t>
            </a:r>
            <a:r>
              <a:rPr lang="en-GB" dirty="0" err="1"/>
              <a:t>nav</a:t>
            </a:r>
            <a:r>
              <a:rPr lang="en-GB" dirty="0"/>
              <a:t>&gt; element will contain the main menu entries for the page.</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Browsers, such as screen readers for disabled users, can use this element to determine whether to omit the initial rendering of this content.</a:t>
            </a:r>
          </a:p>
          <a:p>
            <a:endParaRPr lang="en-GB" dirty="0"/>
          </a:p>
        </p:txBody>
      </p:sp>
      <p:sp>
        <p:nvSpPr>
          <p:cNvPr id="4" name="Slide Number Placeholder 3"/>
          <p:cNvSpPr>
            <a:spLocks noGrp="1"/>
          </p:cNvSpPr>
          <p:nvPr>
            <p:ph type="sldNum" sz="quarter" idx="10"/>
          </p:nvPr>
        </p:nvSpPr>
        <p:spPr/>
        <p:txBody>
          <a:bodyPr/>
          <a:lstStyle/>
          <a:p>
            <a:fld id="{10BBD0A4-F678-4523-8AAF-E298C43BA949}" type="slidenum">
              <a:rPr lang="en-GB" smtClean="0"/>
              <a:t>8</a:t>
            </a:fld>
            <a:endParaRPr lang="en-GB"/>
          </a:p>
        </p:txBody>
      </p:sp>
      <p:sp>
        <p:nvSpPr>
          <p:cNvPr id="5" name="Date Placeholder 4"/>
          <p:cNvSpPr>
            <a:spLocks noGrp="1"/>
          </p:cNvSpPr>
          <p:nvPr>
            <p:ph type="dt" idx="11"/>
          </p:nvPr>
        </p:nvSpPr>
        <p:spPr/>
        <p:txBody>
          <a:bodyPr/>
          <a:lstStyle/>
          <a:p>
            <a:fld id="{11527EFF-BF5D-4384-A114-FA8C9FE8DA02}"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Header Placeholder 6"/>
          <p:cNvSpPr>
            <a:spLocks noGrp="1"/>
          </p:cNvSpPr>
          <p:nvPr>
            <p:ph type="hdr" sz="quarter" idx="13"/>
          </p:nvPr>
        </p:nvSpPr>
        <p:spPr/>
        <p:txBody>
          <a:bodyPr/>
          <a:lstStyle/>
          <a:p>
            <a:r>
              <a:rPr lang="en-GB"/>
              <a:t>HTML5 Tags</a:t>
            </a:r>
          </a:p>
        </p:txBody>
      </p:sp>
    </p:spTree>
    <p:extLst>
      <p:ext uri="{BB962C8B-B14F-4D97-AF65-F5344CB8AC3E}">
        <p14:creationId xmlns:p14="http://schemas.microsoft.com/office/powerpoint/2010/main" val="3235901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Footers are usually found at</a:t>
            </a:r>
            <a:r>
              <a:rPr lang="en-GB" baseline="0" dirty="0"/>
              <a:t> the foot of the page where they contain copyright and authorship information as well as less used links to pages in the web site such as About Us, or Terms &amp; Conditions.   Again section of the page or articles in the page might also have footers.</a:t>
            </a:r>
            <a:endParaRPr lang="en-GB" dirty="0"/>
          </a:p>
        </p:txBody>
      </p:sp>
      <p:sp>
        <p:nvSpPr>
          <p:cNvPr id="4" name="Slide Number Placeholder 3"/>
          <p:cNvSpPr>
            <a:spLocks noGrp="1"/>
          </p:cNvSpPr>
          <p:nvPr>
            <p:ph type="sldNum" sz="quarter" idx="10"/>
          </p:nvPr>
        </p:nvSpPr>
        <p:spPr/>
        <p:txBody>
          <a:bodyPr/>
          <a:lstStyle/>
          <a:p>
            <a:fld id="{10BBD0A4-F678-4523-8AAF-E298C43BA949}" type="slidenum">
              <a:rPr lang="en-GB" smtClean="0"/>
              <a:t>12</a:t>
            </a:fld>
            <a:endParaRPr lang="en-GB"/>
          </a:p>
        </p:txBody>
      </p:sp>
      <p:sp>
        <p:nvSpPr>
          <p:cNvPr id="5" name="Date Placeholder 4"/>
          <p:cNvSpPr>
            <a:spLocks noGrp="1"/>
          </p:cNvSpPr>
          <p:nvPr>
            <p:ph type="dt" idx="11"/>
          </p:nvPr>
        </p:nvSpPr>
        <p:spPr/>
        <p:txBody>
          <a:bodyPr/>
          <a:lstStyle/>
          <a:p>
            <a:fld id="{FD5CFB23-AF27-4D61-9529-F2BEC86F1A38}"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Header Placeholder 6"/>
          <p:cNvSpPr>
            <a:spLocks noGrp="1"/>
          </p:cNvSpPr>
          <p:nvPr>
            <p:ph type="hdr" sz="quarter" idx="13"/>
          </p:nvPr>
        </p:nvSpPr>
        <p:spPr/>
        <p:txBody>
          <a:bodyPr/>
          <a:lstStyle/>
          <a:p>
            <a:r>
              <a:rPr lang="en-GB"/>
              <a:t>HTML5 Tags</a:t>
            </a:r>
          </a:p>
        </p:txBody>
      </p:sp>
    </p:spTree>
    <p:extLst>
      <p:ext uri="{BB962C8B-B14F-4D97-AF65-F5344CB8AC3E}">
        <p14:creationId xmlns:p14="http://schemas.microsoft.com/office/powerpoint/2010/main" val="198445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copyright symbol has to be entered in code view as a special</a:t>
            </a:r>
            <a:r>
              <a:rPr lang="en-GB" baseline="0" dirty="0"/>
              <a:t> symbol preceded by the &amp; character and ending in a semi-colon.</a:t>
            </a:r>
            <a:endParaRPr lang="en-GB" dirty="0"/>
          </a:p>
        </p:txBody>
      </p:sp>
      <p:sp>
        <p:nvSpPr>
          <p:cNvPr id="4" name="Slide Number Placeholder 3"/>
          <p:cNvSpPr>
            <a:spLocks noGrp="1"/>
          </p:cNvSpPr>
          <p:nvPr>
            <p:ph type="sldNum" sz="quarter" idx="10"/>
          </p:nvPr>
        </p:nvSpPr>
        <p:spPr/>
        <p:txBody>
          <a:bodyPr/>
          <a:lstStyle/>
          <a:p>
            <a:fld id="{10BBD0A4-F678-4523-8AAF-E298C43BA949}" type="slidenum">
              <a:rPr lang="en-GB" smtClean="0"/>
              <a:t>13</a:t>
            </a:fld>
            <a:endParaRPr lang="en-GB"/>
          </a:p>
        </p:txBody>
      </p:sp>
      <p:sp>
        <p:nvSpPr>
          <p:cNvPr id="5" name="Date Placeholder 4"/>
          <p:cNvSpPr>
            <a:spLocks noGrp="1"/>
          </p:cNvSpPr>
          <p:nvPr>
            <p:ph type="dt" idx="11"/>
          </p:nvPr>
        </p:nvSpPr>
        <p:spPr/>
        <p:txBody>
          <a:bodyPr/>
          <a:lstStyle/>
          <a:p>
            <a:fld id="{2C86E19D-B296-4B99-B57A-B4F3E696BD06}"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Header Placeholder 6"/>
          <p:cNvSpPr>
            <a:spLocks noGrp="1"/>
          </p:cNvSpPr>
          <p:nvPr>
            <p:ph type="hdr" sz="quarter" idx="13"/>
          </p:nvPr>
        </p:nvSpPr>
        <p:spPr/>
        <p:txBody>
          <a:bodyPr/>
          <a:lstStyle/>
          <a:p>
            <a:r>
              <a:rPr lang="en-GB"/>
              <a:t>HTML5 Tags</a:t>
            </a:r>
          </a:p>
        </p:txBody>
      </p:sp>
    </p:spTree>
    <p:extLst>
      <p:ext uri="{BB962C8B-B14F-4D97-AF65-F5344CB8AC3E}">
        <p14:creationId xmlns:p14="http://schemas.microsoft.com/office/powerpoint/2010/main" val="3779338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Examples of sections would be chapters, the various tabbed pages in a tabbed dialog box, or the numbered sections of a thesis. A Web site's home page could be split into sections for an introduction, news items, and contact information.</a:t>
            </a:r>
          </a:p>
          <a:p>
            <a:endParaRPr lang="en-GB" dirty="0"/>
          </a:p>
        </p:txBody>
      </p:sp>
      <p:sp>
        <p:nvSpPr>
          <p:cNvPr id="4" name="Slide Number Placeholder 3"/>
          <p:cNvSpPr>
            <a:spLocks noGrp="1"/>
          </p:cNvSpPr>
          <p:nvPr>
            <p:ph type="sldNum" sz="quarter" idx="10"/>
          </p:nvPr>
        </p:nvSpPr>
        <p:spPr/>
        <p:txBody>
          <a:bodyPr/>
          <a:lstStyle/>
          <a:p>
            <a:fld id="{10BBD0A4-F678-4523-8AAF-E298C43BA949}" type="slidenum">
              <a:rPr lang="en-GB" smtClean="0"/>
              <a:t>14</a:t>
            </a:fld>
            <a:endParaRPr lang="en-GB"/>
          </a:p>
        </p:txBody>
      </p:sp>
      <p:sp>
        <p:nvSpPr>
          <p:cNvPr id="5" name="Date Placeholder 4"/>
          <p:cNvSpPr>
            <a:spLocks noGrp="1"/>
          </p:cNvSpPr>
          <p:nvPr>
            <p:ph type="dt" idx="11"/>
          </p:nvPr>
        </p:nvSpPr>
        <p:spPr/>
        <p:txBody>
          <a:bodyPr/>
          <a:lstStyle/>
          <a:p>
            <a:fld id="{04F8A925-8DF3-4E0D-80B8-A282A0934C7E}"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Header Placeholder 6"/>
          <p:cNvSpPr>
            <a:spLocks noGrp="1"/>
          </p:cNvSpPr>
          <p:nvPr>
            <p:ph type="hdr" sz="quarter" idx="13"/>
          </p:nvPr>
        </p:nvSpPr>
        <p:spPr/>
        <p:txBody>
          <a:bodyPr/>
          <a:lstStyle/>
          <a:p>
            <a:r>
              <a:rPr lang="en-GB"/>
              <a:t>HTML5 Tags</a:t>
            </a:r>
          </a:p>
        </p:txBody>
      </p:sp>
    </p:spTree>
    <p:extLst>
      <p:ext uri="{BB962C8B-B14F-4D97-AF65-F5344CB8AC3E}">
        <p14:creationId xmlns:p14="http://schemas.microsoft.com/office/powerpoint/2010/main" val="4206926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section is used to divide content up into equal parts, where all parts are required to complete the content.  Typically the main content of a page will have a topic, and that topic will be divided into an introduction, a main section and a conclusion.</a:t>
            </a:r>
          </a:p>
        </p:txBody>
      </p:sp>
      <p:sp>
        <p:nvSpPr>
          <p:cNvPr id="4" name="Header Placeholder 3"/>
          <p:cNvSpPr>
            <a:spLocks noGrp="1"/>
          </p:cNvSpPr>
          <p:nvPr>
            <p:ph type="hdr" sz="quarter" idx="10"/>
          </p:nvPr>
        </p:nvSpPr>
        <p:spPr/>
        <p:txBody>
          <a:bodyPr/>
          <a:lstStyle/>
          <a:p>
            <a:r>
              <a:rPr lang="en-GB"/>
              <a:t>HTML5 Tags</a:t>
            </a:r>
          </a:p>
        </p:txBody>
      </p:sp>
      <p:sp>
        <p:nvSpPr>
          <p:cNvPr id="5" name="Date Placeholder 4"/>
          <p:cNvSpPr>
            <a:spLocks noGrp="1"/>
          </p:cNvSpPr>
          <p:nvPr>
            <p:ph type="dt" idx="11"/>
          </p:nvPr>
        </p:nvSpPr>
        <p:spPr/>
        <p:txBody>
          <a:bodyPr/>
          <a:lstStyle/>
          <a:p>
            <a:fld id="{1176A9C3-08BB-454C-8940-CD4C1BDE4276}"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Slide Number Placeholder 6"/>
          <p:cNvSpPr>
            <a:spLocks noGrp="1"/>
          </p:cNvSpPr>
          <p:nvPr>
            <p:ph type="sldNum" sz="quarter" idx="13"/>
          </p:nvPr>
        </p:nvSpPr>
        <p:spPr/>
        <p:txBody>
          <a:bodyPr/>
          <a:lstStyle/>
          <a:p>
            <a:fld id="{10BBD0A4-F678-4523-8AAF-E298C43BA949}" type="slidenum">
              <a:rPr lang="en-GB" smtClean="0"/>
              <a:t>15</a:t>
            </a:fld>
            <a:endParaRPr lang="en-GB"/>
          </a:p>
        </p:txBody>
      </p:sp>
    </p:spTree>
    <p:extLst>
      <p:ext uri="{BB962C8B-B14F-4D97-AF65-F5344CB8AC3E}">
        <p14:creationId xmlns:p14="http://schemas.microsoft.com/office/powerpoint/2010/main" val="3515642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Examples of possible articles:</a:t>
            </a:r>
          </a:p>
          <a:p>
            <a:endParaRPr lang="en-GB" dirty="0"/>
          </a:p>
          <a:p>
            <a:pPr marL="171450" indent="-171450">
              <a:buFont typeface="Arial" pitchFamily="34" charset="0"/>
              <a:buChar char="•"/>
            </a:pPr>
            <a:r>
              <a:rPr lang="en-GB" dirty="0"/>
              <a:t>forum post</a:t>
            </a:r>
          </a:p>
          <a:p>
            <a:pPr marL="171450" indent="-171450">
              <a:buFont typeface="Arial" pitchFamily="34" charset="0"/>
              <a:buChar char="•"/>
            </a:pPr>
            <a:r>
              <a:rPr lang="en-GB" dirty="0"/>
              <a:t>newspaper article</a:t>
            </a:r>
          </a:p>
          <a:p>
            <a:pPr marL="171450" indent="-171450">
              <a:buFont typeface="Arial" pitchFamily="34" charset="0"/>
              <a:buChar char="•"/>
            </a:pPr>
            <a:r>
              <a:rPr lang="en-GB" dirty="0"/>
              <a:t>blog entry</a:t>
            </a:r>
          </a:p>
          <a:p>
            <a:pPr marL="171450" indent="-171450">
              <a:buFont typeface="Arial" pitchFamily="34" charset="0"/>
              <a:buChar char="•"/>
            </a:pPr>
            <a:r>
              <a:rPr lang="en-GB" dirty="0"/>
              <a:t>user comment</a:t>
            </a:r>
          </a:p>
          <a:p>
            <a:endParaRPr lang="en-GB" dirty="0"/>
          </a:p>
        </p:txBody>
      </p:sp>
      <p:sp>
        <p:nvSpPr>
          <p:cNvPr id="4" name="Slide Number Placeholder 3"/>
          <p:cNvSpPr>
            <a:spLocks noGrp="1"/>
          </p:cNvSpPr>
          <p:nvPr>
            <p:ph type="sldNum" sz="quarter" idx="10"/>
          </p:nvPr>
        </p:nvSpPr>
        <p:spPr/>
        <p:txBody>
          <a:bodyPr/>
          <a:lstStyle/>
          <a:p>
            <a:fld id="{10BBD0A4-F678-4523-8AAF-E298C43BA949}" type="slidenum">
              <a:rPr lang="en-GB" smtClean="0"/>
              <a:t>16</a:t>
            </a:fld>
            <a:endParaRPr lang="en-GB"/>
          </a:p>
        </p:txBody>
      </p:sp>
      <p:sp>
        <p:nvSpPr>
          <p:cNvPr id="5" name="Date Placeholder 4"/>
          <p:cNvSpPr>
            <a:spLocks noGrp="1"/>
          </p:cNvSpPr>
          <p:nvPr>
            <p:ph type="dt" idx="11"/>
          </p:nvPr>
        </p:nvSpPr>
        <p:spPr/>
        <p:txBody>
          <a:bodyPr/>
          <a:lstStyle/>
          <a:p>
            <a:fld id="{9511F2B2-D9C2-4370-9B54-89991488EB0D}"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Header Placeholder 6"/>
          <p:cNvSpPr>
            <a:spLocks noGrp="1"/>
          </p:cNvSpPr>
          <p:nvPr>
            <p:ph type="hdr" sz="quarter" idx="13"/>
          </p:nvPr>
        </p:nvSpPr>
        <p:spPr/>
        <p:txBody>
          <a:bodyPr/>
          <a:lstStyle/>
          <a:p>
            <a:r>
              <a:rPr lang="en-GB"/>
              <a:t>HTML5 Tags</a:t>
            </a:r>
          </a:p>
        </p:txBody>
      </p:sp>
    </p:spTree>
    <p:extLst>
      <p:ext uri="{BB962C8B-B14F-4D97-AF65-F5344CB8AC3E}">
        <p14:creationId xmlns:p14="http://schemas.microsoft.com/office/powerpoint/2010/main" val="1740470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example the article is about apples.  As the heading</a:t>
            </a:r>
            <a:r>
              <a:rPr lang="en-GB" baseline="0" dirty="0"/>
              <a:t> of the article has a sub-heading, it is best practice to group these to assist screen readers make sense of the heading levels.  In this article there are two sections, one on Red Delicious and one on Granny Smith apples.</a:t>
            </a:r>
          </a:p>
          <a:p>
            <a:endParaRPr lang="en-GB" baseline="0" dirty="0"/>
          </a:p>
          <a:p>
            <a:r>
              <a:rPr lang="en-GB" baseline="0" dirty="0"/>
              <a:t>Thus an article can contain sections, and a section can contain articles.</a:t>
            </a:r>
            <a:endParaRPr lang="en-GB" dirty="0"/>
          </a:p>
        </p:txBody>
      </p:sp>
      <p:sp>
        <p:nvSpPr>
          <p:cNvPr id="4" name="Slide Number Placeholder 3"/>
          <p:cNvSpPr>
            <a:spLocks noGrp="1"/>
          </p:cNvSpPr>
          <p:nvPr>
            <p:ph type="sldNum" sz="quarter" idx="10"/>
          </p:nvPr>
        </p:nvSpPr>
        <p:spPr/>
        <p:txBody>
          <a:bodyPr/>
          <a:lstStyle/>
          <a:p>
            <a:fld id="{10BBD0A4-F678-4523-8AAF-E298C43BA949}" type="slidenum">
              <a:rPr lang="en-GB" smtClean="0"/>
              <a:t>17</a:t>
            </a:fld>
            <a:endParaRPr lang="en-GB"/>
          </a:p>
        </p:txBody>
      </p:sp>
      <p:sp>
        <p:nvSpPr>
          <p:cNvPr id="5" name="Date Placeholder 4"/>
          <p:cNvSpPr>
            <a:spLocks noGrp="1"/>
          </p:cNvSpPr>
          <p:nvPr>
            <p:ph type="dt" idx="11"/>
          </p:nvPr>
        </p:nvSpPr>
        <p:spPr/>
        <p:txBody>
          <a:bodyPr/>
          <a:lstStyle/>
          <a:p>
            <a:fld id="{F659C7BA-B9A4-4A24-92C0-C83C610D002C}" type="datetime5">
              <a:rPr lang="en-GB" smtClean="0"/>
              <a:t>10-Jan-18</a:t>
            </a:fld>
            <a:endParaRPr lang="en-GB"/>
          </a:p>
        </p:txBody>
      </p:sp>
      <p:sp>
        <p:nvSpPr>
          <p:cNvPr id="6" name="Footer Placeholder 5"/>
          <p:cNvSpPr>
            <a:spLocks noGrp="1"/>
          </p:cNvSpPr>
          <p:nvPr>
            <p:ph type="ftr" sz="quarter" idx="12"/>
          </p:nvPr>
        </p:nvSpPr>
        <p:spPr/>
        <p:txBody>
          <a:bodyPr/>
          <a:lstStyle/>
          <a:p>
            <a:r>
              <a:rPr lang="en-GB"/>
              <a:t>Derek Peacock</a:t>
            </a:r>
          </a:p>
        </p:txBody>
      </p:sp>
      <p:sp>
        <p:nvSpPr>
          <p:cNvPr id="7" name="Header Placeholder 6"/>
          <p:cNvSpPr>
            <a:spLocks noGrp="1"/>
          </p:cNvSpPr>
          <p:nvPr>
            <p:ph type="hdr" sz="quarter" idx="13"/>
          </p:nvPr>
        </p:nvSpPr>
        <p:spPr/>
        <p:txBody>
          <a:bodyPr/>
          <a:lstStyle/>
          <a:p>
            <a:r>
              <a:rPr lang="en-GB"/>
              <a:t>HTML5 Tags</a:t>
            </a:r>
          </a:p>
        </p:txBody>
      </p:sp>
    </p:spTree>
    <p:extLst>
      <p:ext uri="{BB962C8B-B14F-4D97-AF65-F5344CB8AC3E}">
        <p14:creationId xmlns:p14="http://schemas.microsoft.com/office/powerpoint/2010/main" val="36695284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F2916F6-9AF7-4F1B-A385-A7515D3C3491}" type="datetimeFigureOut">
              <a:rPr lang="en-GB" smtClean="0"/>
              <a:t>10/01/2018</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E6B3799-2C8A-476E-8402-AF6592F922E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2916F6-9AF7-4F1B-A385-A7515D3C3491}" type="datetimeFigureOut">
              <a:rPr lang="en-GB" smtClean="0"/>
              <a:t>10/01/2018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B3799-2C8A-476E-8402-AF6592F922E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2916F6-9AF7-4F1B-A385-A7515D3C3491}" type="datetimeFigureOut">
              <a:rPr lang="en-GB" smtClean="0"/>
              <a:t>10/01/2018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B3799-2C8A-476E-8402-AF6592F922E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2916F6-9AF7-4F1B-A385-A7515D3C3491}" type="datetimeFigureOut">
              <a:rPr lang="en-GB" smtClean="0"/>
              <a:t>10/01/2018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B3799-2C8A-476E-8402-AF6592F922E3}"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F2916F6-9AF7-4F1B-A385-A7515D3C3491}" type="datetimeFigureOut">
              <a:rPr lang="en-GB" smtClean="0"/>
              <a:t>10/01/2018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B3799-2C8A-476E-8402-AF6592F922E3}"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F2916F6-9AF7-4F1B-A385-A7515D3C3491}" type="datetimeFigureOut">
              <a:rPr lang="en-GB" smtClean="0"/>
              <a:t>10/01/2018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6B3799-2C8A-476E-8402-AF6592F922E3}"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F2916F6-9AF7-4F1B-A385-A7515D3C3491}" type="datetimeFigureOut">
              <a:rPr lang="en-GB" smtClean="0"/>
              <a:t>10/01/2018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6B3799-2C8A-476E-8402-AF6592F922E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F2916F6-9AF7-4F1B-A385-A7515D3C3491}" type="datetimeFigureOut">
              <a:rPr lang="en-GB" smtClean="0"/>
              <a:t>10/01/2018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6B3799-2C8A-476E-8402-AF6592F922E3}"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916F6-9AF7-4F1B-A385-A7515D3C3491}" type="datetimeFigureOut">
              <a:rPr lang="en-GB" smtClean="0"/>
              <a:t>10/01/2018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6B3799-2C8A-476E-8402-AF6592F922E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F2916F6-9AF7-4F1B-A385-A7515D3C3491}" type="datetimeFigureOut">
              <a:rPr lang="en-GB" smtClean="0"/>
              <a:t>10/01/2018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6B3799-2C8A-476E-8402-AF6592F922E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F2916F6-9AF7-4F1B-A385-A7515D3C3491}" type="datetimeFigureOut">
              <a:rPr lang="en-GB" smtClean="0"/>
              <a:t>10/01/2018</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E6B3799-2C8A-476E-8402-AF6592F922E3}"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F2916F6-9AF7-4F1B-A385-A7515D3C3491}" type="datetimeFigureOut">
              <a:rPr lang="en-GB" smtClean="0"/>
              <a:t>10/01/2018</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E6B3799-2C8A-476E-8402-AF6592F922E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3.org/TR/html5/section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w3.org/TR/html5/rendering.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hyperlink" Target="http://www.w3schools.com/html5/tag_hn.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edsheeran.com/musi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HTML5 Semantic Tags</a:t>
            </a:r>
          </a:p>
        </p:txBody>
      </p:sp>
      <p:sp>
        <p:nvSpPr>
          <p:cNvPr id="3" name="Subtitle 2"/>
          <p:cNvSpPr>
            <a:spLocks noGrp="1"/>
          </p:cNvSpPr>
          <p:nvPr>
            <p:ph type="subTitle" idx="1"/>
          </p:nvPr>
        </p:nvSpPr>
        <p:spPr/>
        <p:txBody>
          <a:bodyPr/>
          <a:lstStyle/>
          <a:p>
            <a:r>
              <a:rPr lang="en-GB" dirty="0"/>
              <a:t>By Dr Derek Peacock</a:t>
            </a:r>
          </a:p>
        </p:txBody>
      </p:sp>
    </p:spTree>
    <p:extLst>
      <p:ext uri="{BB962C8B-B14F-4D97-AF65-F5344CB8AC3E}">
        <p14:creationId xmlns:p14="http://schemas.microsoft.com/office/powerpoint/2010/main" val="3049174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31DF93-A5DE-41AD-B33E-1D42FCCDE140}"/>
              </a:ext>
            </a:extLst>
          </p:cNvPr>
          <p:cNvSpPr>
            <a:spLocks noGrp="1"/>
          </p:cNvSpPr>
          <p:nvPr>
            <p:ph idx="1"/>
          </p:nvPr>
        </p:nvSpPr>
        <p:spPr/>
        <p:txBody>
          <a:bodyPr/>
          <a:lstStyle/>
          <a:p>
            <a:r>
              <a:rPr lang="en-GB" dirty="0"/>
              <a:t>This should enclose the main content of a web page.  </a:t>
            </a:r>
          </a:p>
          <a:p>
            <a:r>
              <a:rPr lang="en-GB" dirty="0"/>
              <a:t>There should be only one main part of a web page.</a:t>
            </a:r>
          </a:p>
          <a:p>
            <a:r>
              <a:rPr lang="en-GB" dirty="0"/>
              <a:t>Should contain unique content only</a:t>
            </a:r>
          </a:p>
          <a:p>
            <a:r>
              <a:rPr lang="en-GB" dirty="0"/>
              <a:t>Cannot be part of section, article, header or footer</a:t>
            </a:r>
          </a:p>
        </p:txBody>
      </p:sp>
      <p:sp>
        <p:nvSpPr>
          <p:cNvPr id="3" name="Title 2">
            <a:extLst>
              <a:ext uri="{FF2B5EF4-FFF2-40B4-BE49-F238E27FC236}">
                <a16:creationId xmlns:a16="http://schemas.microsoft.com/office/drawing/2014/main" id="{42C43921-F410-40D9-9532-D4A00C422CF6}"/>
              </a:ext>
            </a:extLst>
          </p:cNvPr>
          <p:cNvSpPr>
            <a:spLocks noGrp="1"/>
          </p:cNvSpPr>
          <p:nvPr>
            <p:ph type="title"/>
          </p:nvPr>
        </p:nvSpPr>
        <p:spPr/>
        <p:txBody>
          <a:bodyPr/>
          <a:lstStyle/>
          <a:p>
            <a:r>
              <a:rPr lang="en-GB" dirty="0"/>
              <a:t>HTML5: &lt;main&gt;</a:t>
            </a:r>
          </a:p>
        </p:txBody>
      </p:sp>
    </p:spTree>
    <p:extLst>
      <p:ext uri="{BB962C8B-B14F-4D97-AF65-F5344CB8AC3E}">
        <p14:creationId xmlns:p14="http://schemas.microsoft.com/office/powerpoint/2010/main" val="427360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43C2D-376A-4510-947B-9B2E0F59772A}"/>
              </a:ext>
            </a:extLst>
          </p:cNvPr>
          <p:cNvSpPr>
            <a:spLocks noGrp="1"/>
          </p:cNvSpPr>
          <p:nvPr>
            <p:ph type="title"/>
          </p:nvPr>
        </p:nvSpPr>
        <p:spPr/>
        <p:txBody>
          <a:bodyPr/>
          <a:lstStyle/>
          <a:p>
            <a:r>
              <a:rPr lang="en-GB" dirty="0"/>
              <a:t>Main Content (unique)</a:t>
            </a:r>
          </a:p>
        </p:txBody>
      </p:sp>
      <p:pic>
        <p:nvPicPr>
          <p:cNvPr id="4" name="Picture 3">
            <a:extLst>
              <a:ext uri="{FF2B5EF4-FFF2-40B4-BE49-F238E27FC236}">
                <a16:creationId xmlns:a16="http://schemas.microsoft.com/office/drawing/2014/main" id="{83B4A8E0-8688-407D-8968-372BDF97C9F1}"/>
              </a:ext>
            </a:extLst>
          </p:cNvPr>
          <p:cNvPicPr>
            <a:picLocks noChangeAspect="1"/>
          </p:cNvPicPr>
          <p:nvPr/>
        </p:nvPicPr>
        <p:blipFill>
          <a:blip r:embed="rId2"/>
          <a:stretch>
            <a:fillRect/>
          </a:stretch>
        </p:blipFill>
        <p:spPr>
          <a:xfrm>
            <a:off x="600075" y="1924050"/>
            <a:ext cx="7943850" cy="3009900"/>
          </a:xfrm>
          <a:prstGeom prst="rect">
            <a:avLst/>
          </a:prstGeom>
        </p:spPr>
      </p:pic>
      <p:pic>
        <p:nvPicPr>
          <p:cNvPr id="6" name="Picture 5">
            <a:extLst>
              <a:ext uri="{FF2B5EF4-FFF2-40B4-BE49-F238E27FC236}">
                <a16:creationId xmlns:a16="http://schemas.microsoft.com/office/drawing/2014/main" id="{6F914600-8FEA-47F6-892B-256D327CDF47}"/>
              </a:ext>
            </a:extLst>
          </p:cNvPr>
          <p:cNvPicPr>
            <a:picLocks noChangeAspect="1"/>
          </p:cNvPicPr>
          <p:nvPr/>
        </p:nvPicPr>
        <p:blipFill>
          <a:blip r:embed="rId3"/>
          <a:stretch>
            <a:fillRect/>
          </a:stretch>
        </p:blipFill>
        <p:spPr>
          <a:xfrm>
            <a:off x="4595242" y="4365104"/>
            <a:ext cx="3552825" cy="1971675"/>
          </a:xfrm>
          <a:prstGeom prst="rect">
            <a:avLst/>
          </a:prstGeom>
          <a:ln>
            <a:solidFill>
              <a:schemeClr val="accent1">
                <a:shade val="50000"/>
              </a:schemeClr>
            </a:solidFill>
          </a:ln>
        </p:spPr>
      </p:pic>
    </p:spTree>
    <p:extLst>
      <p:ext uri="{BB962C8B-B14F-4D97-AF65-F5344CB8AC3E}">
        <p14:creationId xmlns:p14="http://schemas.microsoft.com/office/powerpoint/2010/main" val="2431258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The &lt;footer&gt; tag defines a footer for a document or section.</a:t>
            </a:r>
          </a:p>
          <a:p>
            <a:r>
              <a:rPr lang="en-GB" dirty="0"/>
              <a:t>A footer typically contains the author of the document, copyright information, links to terms of use, contact information, etc.</a:t>
            </a:r>
          </a:p>
          <a:p>
            <a:r>
              <a:rPr lang="en-GB" dirty="0"/>
              <a:t>Footers are typically placed at the bottom of a document. However, this is not required.</a:t>
            </a:r>
          </a:p>
          <a:p>
            <a:r>
              <a:rPr lang="en-GB" dirty="0"/>
              <a:t>A document/section can also have more than one footer</a:t>
            </a:r>
          </a:p>
          <a:p>
            <a:endParaRPr lang="en-GB" dirty="0"/>
          </a:p>
        </p:txBody>
      </p:sp>
      <p:sp>
        <p:nvSpPr>
          <p:cNvPr id="3" name="Title 2"/>
          <p:cNvSpPr>
            <a:spLocks noGrp="1"/>
          </p:cNvSpPr>
          <p:nvPr>
            <p:ph type="title"/>
          </p:nvPr>
        </p:nvSpPr>
        <p:spPr/>
        <p:txBody>
          <a:bodyPr/>
          <a:lstStyle/>
          <a:p>
            <a:r>
              <a:rPr lang="en-GB" dirty="0"/>
              <a:t>HTML5: &lt;footer&gt; </a:t>
            </a:r>
          </a:p>
        </p:txBody>
      </p:sp>
    </p:spTree>
    <p:extLst>
      <p:ext uri="{BB962C8B-B14F-4D97-AF65-F5344CB8AC3E}">
        <p14:creationId xmlns:p14="http://schemas.microsoft.com/office/powerpoint/2010/main" val="2407974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&lt;footer&gt; (repeated)</a:t>
            </a:r>
          </a:p>
        </p:txBody>
      </p:sp>
      <p:sp>
        <p:nvSpPr>
          <p:cNvPr id="4" name="TextBox 3"/>
          <p:cNvSpPr txBox="1"/>
          <p:nvPr/>
        </p:nvSpPr>
        <p:spPr>
          <a:xfrm>
            <a:off x="683568" y="1700808"/>
            <a:ext cx="6624736" cy="2585323"/>
          </a:xfrm>
          <a:prstGeom prst="rect">
            <a:avLst/>
          </a:prstGeom>
          <a:solidFill>
            <a:schemeClr val="bg2">
              <a:lumMod val="90000"/>
            </a:schemeClr>
          </a:solidFill>
          <a:ln>
            <a:solidFill>
              <a:schemeClr val="accent1"/>
            </a:solidFill>
          </a:ln>
        </p:spPr>
        <p:txBody>
          <a:bodyPr wrap="square" rtlCol="0">
            <a:spAutoFit/>
          </a:bodyPr>
          <a:lstStyle>
            <a:defPPr>
              <a:defRPr lang="en-US"/>
            </a:defPPr>
            <a:lvl1pPr>
              <a:defRPr>
                <a:latin typeface="Courier New" pitchFamily="49" charset="0"/>
                <a:cs typeface="Courier New" pitchFamily="49" charset="0"/>
              </a:defRPr>
            </a:lvl1pPr>
          </a:lstStyle>
          <a:p>
            <a:r>
              <a:rPr lang="en-GB" dirty="0"/>
              <a:t>&lt;footer&gt;</a:t>
            </a:r>
          </a:p>
          <a:p>
            <a:r>
              <a:rPr lang="en-GB" dirty="0"/>
              <a:t>    &lt;p&gt;Copyright &amp;copy; Derek Peacock 2018&lt;/p&gt;</a:t>
            </a:r>
          </a:p>
          <a:p>
            <a:r>
              <a:rPr lang="en-GB" dirty="0"/>
              <a:t>    &lt;p&gt;</a:t>
            </a:r>
          </a:p>
          <a:p>
            <a:r>
              <a:rPr lang="en-GB" dirty="0"/>
              <a:t>	&lt;a </a:t>
            </a:r>
            <a:r>
              <a:rPr lang="en-GB" dirty="0" err="1"/>
              <a:t>href</a:t>
            </a:r>
            <a:r>
              <a:rPr lang="en-GB" dirty="0"/>
              <a:t>=“link1”&gt;Link 1&lt;/a&gt;</a:t>
            </a:r>
          </a:p>
          <a:p>
            <a:r>
              <a:rPr lang="en-GB" dirty="0"/>
              <a:t>	&lt;a </a:t>
            </a:r>
            <a:r>
              <a:rPr lang="en-GB" dirty="0" err="1"/>
              <a:t>href</a:t>
            </a:r>
            <a:r>
              <a:rPr lang="en-GB" dirty="0"/>
              <a:t>=“link2”&gt;Link 2&lt;/a&gt;</a:t>
            </a:r>
          </a:p>
          <a:p>
            <a:r>
              <a:rPr lang="en-GB" dirty="0"/>
              <a:t>	&lt;a </a:t>
            </a:r>
            <a:r>
              <a:rPr lang="en-GB" dirty="0" err="1"/>
              <a:t>href</a:t>
            </a:r>
            <a:r>
              <a:rPr lang="en-GB" dirty="0"/>
              <a:t>=“link3”&gt;Link 3&lt;/a&gt;</a:t>
            </a:r>
          </a:p>
          <a:p>
            <a:r>
              <a:rPr lang="en-GB" dirty="0"/>
              <a:t>	&lt;a </a:t>
            </a:r>
            <a:r>
              <a:rPr lang="en-GB" dirty="0" err="1"/>
              <a:t>href</a:t>
            </a:r>
            <a:r>
              <a:rPr lang="en-GB" dirty="0"/>
              <a:t>=“link4”&gt;Link 4&lt;/a&gt;</a:t>
            </a:r>
          </a:p>
          <a:p>
            <a:r>
              <a:rPr lang="en-GB" dirty="0"/>
              <a:t>   &lt;p&gt;</a:t>
            </a:r>
          </a:p>
          <a:p>
            <a:r>
              <a:rPr lang="en-GB" dirty="0"/>
              <a:t>&lt;/footer&gt;</a:t>
            </a:r>
          </a:p>
        </p:txBody>
      </p:sp>
      <p:pic>
        <p:nvPicPr>
          <p:cNvPr id="2" name="Picture 1">
            <a:extLst>
              <a:ext uri="{FF2B5EF4-FFF2-40B4-BE49-F238E27FC236}">
                <a16:creationId xmlns:a16="http://schemas.microsoft.com/office/drawing/2014/main" id="{1E978A64-996E-49C7-B2A4-62E81E85649A}"/>
              </a:ext>
            </a:extLst>
          </p:cNvPr>
          <p:cNvPicPr>
            <a:picLocks noChangeAspect="1"/>
          </p:cNvPicPr>
          <p:nvPr/>
        </p:nvPicPr>
        <p:blipFill>
          <a:blip r:embed="rId3"/>
          <a:stretch>
            <a:fillRect/>
          </a:stretch>
        </p:blipFill>
        <p:spPr>
          <a:xfrm>
            <a:off x="4355976" y="3904654"/>
            <a:ext cx="3543300" cy="2505075"/>
          </a:xfrm>
          <a:prstGeom prst="rect">
            <a:avLst/>
          </a:prstGeom>
          <a:ln>
            <a:solidFill>
              <a:schemeClr val="accent1"/>
            </a:solidFill>
          </a:ln>
        </p:spPr>
      </p:pic>
    </p:spTree>
    <p:extLst>
      <p:ext uri="{BB962C8B-B14F-4D97-AF65-F5344CB8AC3E}">
        <p14:creationId xmlns:p14="http://schemas.microsoft.com/office/powerpoint/2010/main" val="2508723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The </a:t>
            </a:r>
            <a:r>
              <a:rPr lang="en-GB" dirty="0">
                <a:hlinkClick r:id="rId3"/>
              </a:rPr>
              <a:t>section</a:t>
            </a:r>
            <a:r>
              <a:rPr lang="en-GB" dirty="0"/>
              <a:t> element </a:t>
            </a:r>
            <a:r>
              <a:rPr lang="en-GB" dirty="0">
                <a:hlinkClick r:id="rId4"/>
              </a:rPr>
              <a:t>represents</a:t>
            </a:r>
            <a:r>
              <a:rPr lang="en-GB" dirty="0"/>
              <a:t> a generic section of a document or application. </a:t>
            </a:r>
          </a:p>
          <a:p>
            <a:r>
              <a:rPr lang="en-GB" dirty="0"/>
              <a:t>A section, in this context, is a thematic grouping of content, typically with a heading.</a:t>
            </a:r>
          </a:p>
        </p:txBody>
      </p:sp>
      <p:sp>
        <p:nvSpPr>
          <p:cNvPr id="3" name="Title 2"/>
          <p:cNvSpPr>
            <a:spLocks noGrp="1"/>
          </p:cNvSpPr>
          <p:nvPr>
            <p:ph type="title"/>
          </p:nvPr>
        </p:nvSpPr>
        <p:spPr/>
        <p:txBody>
          <a:bodyPr/>
          <a:lstStyle/>
          <a:p>
            <a:r>
              <a:rPr lang="en-GB" dirty="0"/>
              <a:t>HTML5: &lt;section&gt;</a:t>
            </a:r>
          </a:p>
        </p:txBody>
      </p:sp>
    </p:spTree>
    <p:extLst>
      <p:ext uri="{BB962C8B-B14F-4D97-AF65-F5344CB8AC3E}">
        <p14:creationId xmlns:p14="http://schemas.microsoft.com/office/powerpoint/2010/main" val="353292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D86F73-42D4-4716-AA10-437596862ED9}"/>
              </a:ext>
            </a:extLst>
          </p:cNvPr>
          <p:cNvSpPr>
            <a:spLocks noGrp="1"/>
          </p:cNvSpPr>
          <p:nvPr>
            <p:ph type="title"/>
          </p:nvPr>
        </p:nvSpPr>
        <p:spPr/>
        <p:txBody>
          <a:bodyPr/>
          <a:lstStyle/>
          <a:p>
            <a:r>
              <a:rPr lang="en-GB" dirty="0"/>
              <a:t>&lt;section&gt; example</a:t>
            </a:r>
          </a:p>
        </p:txBody>
      </p:sp>
      <p:pic>
        <p:nvPicPr>
          <p:cNvPr id="4" name="Picture 3">
            <a:extLst>
              <a:ext uri="{FF2B5EF4-FFF2-40B4-BE49-F238E27FC236}">
                <a16:creationId xmlns:a16="http://schemas.microsoft.com/office/drawing/2014/main" id="{78512D2F-D681-4D42-9A52-D221479ABCC2}"/>
              </a:ext>
            </a:extLst>
          </p:cNvPr>
          <p:cNvPicPr>
            <a:picLocks noChangeAspect="1"/>
          </p:cNvPicPr>
          <p:nvPr/>
        </p:nvPicPr>
        <p:blipFill>
          <a:blip r:embed="rId3"/>
          <a:stretch>
            <a:fillRect/>
          </a:stretch>
        </p:blipFill>
        <p:spPr>
          <a:xfrm>
            <a:off x="842962" y="1223962"/>
            <a:ext cx="7458075" cy="4410075"/>
          </a:xfrm>
          <a:prstGeom prst="rect">
            <a:avLst/>
          </a:prstGeom>
        </p:spPr>
      </p:pic>
      <p:pic>
        <p:nvPicPr>
          <p:cNvPr id="5" name="Picture 4">
            <a:extLst>
              <a:ext uri="{FF2B5EF4-FFF2-40B4-BE49-F238E27FC236}">
                <a16:creationId xmlns:a16="http://schemas.microsoft.com/office/drawing/2014/main" id="{DAF97BFF-7A40-45C7-87C1-46A227E2FF0B}"/>
              </a:ext>
            </a:extLst>
          </p:cNvPr>
          <p:cNvPicPr>
            <a:picLocks noChangeAspect="1"/>
          </p:cNvPicPr>
          <p:nvPr/>
        </p:nvPicPr>
        <p:blipFill>
          <a:blip r:embed="rId4"/>
          <a:stretch>
            <a:fillRect/>
          </a:stretch>
        </p:blipFill>
        <p:spPr>
          <a:xfrm>
            <a:off x="4691062" y="4795837"/>
            <a:ext cx="3609975" cy="1676400"/>
          </a:xfrm>
          <a:prstGeom prst="rect">
            <a:avLst/>
          </a:prstGeom>
          <a:ln>
            <a:solidFill>
              <a:schemeClr val="accent1"/>
            </a:solidFill>
          </a:ln>
        </p:spPr>
      </p:pic>
      <p:sp>
        <p:nvSpPr>
          <p:cNvPr id="6" name="Callout: Line 5">
            <a:extLst>
              <a:ext uri="{FF2B5EF4-FFF2-40B4-BE49-F238E27FC236}">
                <a16:creationId xmlns:a16="http://schemas.microsoft.com/office/drawing/2014/main" id="{5454FE86-B897-49BB-9D46-8D845166DB02}"/>
              </a:ext>
            </a:extLst>
          </p:cNvPr>
          <p:cNvSpPr/>
          <p:nvPr/>
        </p:nvSpPr>
        <p:spPr>
          <a:xfrm>
            <a:off x="7020272" y="274638"/>
            <a:ext cx="1856829" cy="715218"/>
          </a:xfrm>
          <a:prstGeom prst="borderCallout1">
            <a:avLst>
              <a:gd name="adj1" fmla="val 93329"/>
              <a:gd name="adj2" fmla="val 1926"/>
              <a:gd name="adj3" fmla="val 257662"/>
              <a:gd name="adj4" fmla="val -465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Spot the mistake?</a:t>
            </a:r>
          </a:p>
        </p:txBody>
      </p:sp>
    </p:spTree>
    <p:extLst>
      <p:ext uri="{BB962C8B-B14F-4D97-AF65-F5344CB8AC3E}">
        <p14:creationId xmlns:p14="http://schemas.microsoft.com/office/powerpoint/2010/main" val="110197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The &lt;article&gt; tag specifies independent, self-contained content.</a:t>
            </a:r>
          </a:p>
          <a:p>
            <a:r>
              <a:rPr lang="en-GB" dirty="0"/>
              <a:t>An article should make sense on its own and it should be possible to distribute it independently from the rest of the page/site.</a:t>
            </a:r>
          </a:p>
          <a:p>
            <a:r>
              <a:rPr lang="en-GB" dirty="0"/>
              <a:t>Articles can contain sections, and sections cam contain articles</a:t>
            </a:r>
          </a:p>
          <a:p>
            <a:endParaRPr lang="en-GB" dirty="0"/>
          </a:p>
        </p:txBody>
      </p:sp>
      <p:sp>
        <p:nvSpPr>
          <p:cNvPr id="3" name="Title 2"/>
          <p:cNvSpPr>
            <a:spLocks noGrp="1"/>
          </p:cNvSpPr>
          <p:nvPr>
            <p:ph type="title"/>
          </p:nvPr>
        </p:nvSpPr>
        <p:spPr/>
        <p:txBody>
          <a:bodyPr/>
          <a:lstStyle/>
          <a:p>
            <a:r>
              <a:rPr lang="en-GB" dirty="0"/>
              <a:t>HTML5: &lt;article&gt;</a:t>
            </a:r>
          </a:p>
        </p:txBody>
      </p:sp>
    </p:spTree>
    <p:extLst>
      <p:ext uri="{BB962C8B-B14F-4D97-AF65-F5344CB8AC3E}">
        <p14:creationId xmlns:p14="http://schemas.microsoft.com/office/powerpoint/2010/main" val="1134978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&lt;article&gt; example</a:t>
            </a:r>
          </a:p>
        </p:txBody>
      </p:sp>
      <p:pic>
        <p:nvPicPr>
          <p:cNvPr id="2" name="Picture 1">
            <a:extLst>
              <a:ext uri="{FF2B5EF4-FFF2-40B4-BE49-F238E27FC236}">
                <a16:creationId xmlns:a16="http://schemas.microsoft.com/office/drawing/2014/main" id="{185788F0-E890-43FB-9CB2-935DF2500AAB}"/>
              </a:ext>
            </a:extLst>
          </p:cNvPr>
          <p:cNvPicPr>
            <a:picLocks noChangeAspect="1"/>
          </p:cNvPicPr>
          <p:nvPr/>
        </p:nvPicPr>
        <p:blipFill>
          <a:blip r:embed="rId3"/>
          <a:stretch>
            <a:fillRect/>
          </a:stretch>
        </p:blipFill>
        <p:spPr>
          <a:xfrm>
            <a:off x="457200" y="1562100"/>
            <a:ext cx="6905625" cy="3733800"/>
          </a:xfrm>
          <a:prstGeom prst="rect">
            <a:avLst/>
          </a:prstGeom>
        </p:spPr>
      </p:pic>
      <p:pic>
        <p:nvPicPr>
          <p:cNvPr id="5" name="Picture 4">
            <a:extLst>
              <a:ext uri="{FF2B5EF4-FFF2-40B4-BE49-F238E27FC236}">
                <a16:creationId xmlns:a16="http://schemas.microsoft.com/office/drawing/2014/main" id="{30AAD60B-055D-47FE-AA84-88DAF21CF99D}"/>
              </a:ext>
            </a:extLst>
          </p:cNvPr>
          <p:cNvPicPr>
            <a:picLocks noChangeAspect="1"/>
          </p:cNvPicPr>
          <p:nvPr/>
        </p:nvPicPr>
        <p:blipFill>
          <a:blip r:embed="rId4"/>
          <a:stretch>
            <a:fillRect/>
          </a:stretch>
        </p:blipFill>
        <p:spPr>
          <a:xfrm>
            <a:off x="4355976" y="4858965"/>
            <a:ext cx="3810000" cy="1743075"/>
          </a:xfrm>
          <a:prstGeom prst="rect">
            <a:avLst/>
          </a:prstGeom>
          <a:ln>
            <a:solidFill>
              <a:schemeClr val="accent1"/>
            </a:solidFill>
          </a:ln>
        </p:spPr>
      </p:pic>
    </p:spTree>
    <p:extLst>
      <p:ext uri="{BB962C8B-B14F-4D97-AF65-F5344CB8AC3E}">
        <p14:creationId xmlns:p14="http://schemas.microsoft.com/office/powerpoint/2010/main" val="3370859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The &lt;</a:t>
            </a:r>
            <a:r>
              <a:rPr lang="en-GB" dirty="0" err="1"/>
              <a:t>hgroup</a:t>
            </a:r>
            <a:r>
              <a:rPr lang="en-GB" dirty="0"/>
              <a:t>&gt; element is used to group a set of </a:t>
            </a:r>
            <a:r>
              <a:rPr lang="en-GB" dirty="0">
                <a:hlinkClick r:id="rId3"/>
              </a:rPr>
              <a:t>&lt;h1&gt;</a:t>
            </a:r>
            <a:r>
              <a:rPr lang="en-GB" dirty="0"/>
              <a:t> to </a:t>
            </a:r>
            <a:r>
              <a:rPr lang="en-GB" dirty="0">
                <a:hlinkClick r:id="rId3"/>
              </a:rPr>
              <a:t>&lt;h6&gt;</a:t>
            </a:r>
            <a:r>
              <a:rPr lang="en-GB" dirty="0"/>
              <a:t> elements, when a heading has multiple levels (sub headings).</a:t>
            </a:r>
          </a:p>
        </p:txBody>
      </p:sp>
      <p:sp>
        <p:nvSpPr>
          <p:cNvPr id="3" name="Title 2"/>
          <p:cNvSpPr>
            <a:spLocks noGrp="1"/>
          </p:cNvSpPr>
          <p:nvPr>
            <p:ph type="title"/>
          </p:nvPr>
        </p:nvSpPr>
        <p:spPr/>
        <p:txBody>
          <a:bodyPr/>
          <a:lstStyle/>
          <a:p>
            <a:r>
              <a:rPr lang="en-GB" dirty="0"/>
              <a:t>&lt;</a:t>
            </a:r>
            <a:r>
              <a:rPr lang="en-GB" dirty="0" err="1"/>
              <a:t>hgroup</a:t>
            </a:r>
            <a:r>
              <a:rPr lang="en-GB" dirty="0"/>
              <a:t>&gt;</a:t>
            </a:r>
          </a:p>
        </p:txBody>
      </p:sp>
    </p:spTree>
    <p:extLst>
      <p:ext uri="{BB962C8B-B14F-4D97-AF65-F5344CB8AC3E}">
        <p14:creationId xmlns:p14="http://schemas.microsoft.com/office/powerpoint/2010/main" val="2768211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947672"/>
          </a:xfrm>
        </p:spPr>
        <p:txBody>
          <a:bodyPr/>
          <a:lstStyle/>
          <a:p>
            <a:r>
              <a:rPr lang="en-GB" dirty="0"/>
              <a:t>The &lt;aside&gt; tag defines some content aside from the content it is placed in.</a:t>
            </a:r>
          </a:p>
          <a:p>
            <a:r>
              <a:rPr lang="en-GB" dirty="0"/>
              <a:t>The aside content should be related to the main content, but not essential.</a:t>
            </a:r>
          </a:p>
          <a:p>
            <a:endParaRPr lang="en-GB" dirty="0"/>
          </a:p>
        </p:txBody>
      </p:sp>
      <p:sp>
        <p:nvSpPr>
          <p:cNvPr id="3" name="Title 2"/>
          <p:cNvSpPr>
            <a:spLocks noGrp="1"/>
          </p:cNvSpPr>
          <p:nvPr>
            <p:ph type="title"/>
          </p:nvPr>
        </p:nvSpPr>
        <p:spPr/>
        <p:txBody>
          <a:bodyPr/>
          <a:lstStyle/>
          <a:p>
            <a:r>
              <a:rPr lang="en-GB" dirty="0"/>
              <a:t>&lt;aside&gt;</a:t>
            </a:r>
          </a:p>
        </p:txBody>
      </p:sp>
      <p:sp>
        <p:nvSpPr>
          <p:cNvPr id="4" name="TextBox 3"/>
          <p:cNvSpPr txBox="1"/>
          <p:nvPr/>
        </p:nvSpPr>
        <p:spPr>
          <a:xfrm>
            <a:off x="2843808" y="3429000"/>
            <a:ext cx="5616624" cy="2862322"/>
          </a:xfrm>
          <a:prstGeom prst="rect">
            <a:avLst/>
          </a:prstGeom>
          <a:solidFill>
            <a:schemeClr val="bg2">
              <a:lumMod val="90000"/>
            </a:schemeClr>
          </a:solidFill>
          <a:ln>
            <a:solidFill>
              <a:schemeClr val="accent1"/>
            </a:solidFill>
          </a:ln>
        </p:spPr>
        <p:txBody>
          <a:bodyPr wrap="square" rtlCol="0">
            <a:spAutoFit/>
          </a:bodyPr>
          <a:lstStyle>
            <a:defPPr>
              <a:defRPr lang="en-US"/>
            </a:defPPr>
            <a:lvl1pPr>
              <a:defRPr>
                <a:latin typeface="Courier New" pitchFamily="49" charset="0"/>
                <a:cs typeface="Courier New" pitchFamily="49" charset="0"/>
              </a:defRPr>
            </a:lvl1pPr>
          </a:lstStyle>
          <a:p>
            <a:r>
              <a:rPr lang="en-GB" dirty="0"/>
              <a:t>&lt;p&gt;</a:t>
            </a:r>
          </a:p>
          <a:p>
            <a:r>
              <a:rPr lang="en-GB" dirty="0"/>
              <a:t>    My family and I visited The Epcot </a:t>
            </a:r>
          </a:p>
          <a:p>
            <a:r>
              <a:rPr lang="en-GB" dirty="0"/>
              <a:t>    centre this summer.</a:t>
            </a:r>
          </a:p>
          <a:p>
            <a:r>
              <a:rPr lang="en-GB" dirty="0"/>
              <a:t>&lt;/p&gt;</a:t>
            </a:r>
            <a:br>
              <a:rPr lang="en-GB" dirty="0"/>
            </a:br>
            <a:r>
              <a:rPr lang="en-GB" dirty="0"/>
              <a:t>&lt;aside&gt;</a:t>
            </a:r>
            <a:br>
              <a:rPr lang="en-GB" dirty="0"/>
            </a:br>
            <a:r>
              <a:rPr lang="en-GB" dirty="0"/>
              <a:t>    &lt;h4&gt;Epcot Centre&lt;/h4&gt;</a:t>
            </a:r>
            <a:br>
              <a:rPr lang="en-GB" dirty="0"/>
            </a:br>
            <a:r>
              <a:rPr lang="en-GB" dirty="0"/>
              <a:t>    &lt;p&gt;The Epcot Centre is a theme park </a:t>
            </a:r>
          </a:p>
          <a:p>
            <a:r>
              <a:rPr lang="en-GB" dirty="0"/>
              <a:t>	in Disney World, Florida.</a:t>
            </a:r>
          </a:p>
          <a:p>
            <a:r>
              <a:rPr lang="en-GB" dirty="0"/>
              <a:t>    &lt;/p&gt;</a:t>
            </a:r>
            <a:br>
              <a:rPr lang="en-GB" dirty="0"/>
            </a:br>
            <a:r>
              <a:rPr lang="en-GB" dirty="0"/>
              <a:t>&lt;/aside&gt; </a:t>
            </a:r>
          </a:p>
        </p:txBody>
      </p:sp>
    </p:spTree>
    <p:extLst>
      <p:ext uri="{BB962C8B-B14F-4D97-AF65-F5344CB8AC3E}">
        <p14:creationId xmlns:p14="http://schemas.microsoft.com/office/powerpoint/2010/main" val="922513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a:t>New Tags and attributes</a:t>
            </a:r>
          </a:p>
          <a:p>
            <a:r>
              <a:rPr lang="en-GB" dirty="0"/>
              <a:t>Native Video &amp; Audio</a:t>
            </a:r>
          </a:p>
          <a:p>
            <a:r>
              <a:rPr lang="en-GB" dirty="0"/>
              <a:t>2D/3D Canvas with hardware support</a:t>
            </a:r>
          </a:p>
          <a:p>
            <a:r>
              <a:rPr lang="en-GB" dirty="0"/>
              <a:t>SVG</a:t>
            </a:r>
          </a:p>
          <a:p>
            <a:r>
              <a:rPr lang="en-GB" dirty="0"/>
              <a:t>Local storage and local SQL Databases</a:t>
            </a:r>
          </a:p>
          <a:p>
            <a:r>
              <a:rPr lang="en-GB" dirty="0"/>
              <a:t>Web workers and messaging</a:t>
            </a:r>
          </a:p>
          <a:p>
            <a:r>
              <a:rPr lang="en-GB" dirty="0"/>
              <a:t>Drag and Drop</a:t>
            </a:r>
          </a:p>
          <a:p>
            <a:r>
              <a:rPr lang="en-GB" dirty="0" err="1"/>
              <a:t>Geolocation</a:t>
            </a:r>
            <a:endParaRPr lang="en-GB" dirty="0"/>
          </a:p>
          <a:p>
            <a:r>
              <a:rPr lang="en-GB" dirty="0"/>
              <a:t>New input types, and data validation</a:t>
            </a:r>
          </a:p>
        </p:txBody>
      </p:sp>
      <p:sp>
        <p:nvSpPr>
          <p:cNvPr id="3" name="Title 2"/>
          <p:cNvSpPr>
            <a:spLocks noGrp="1"/>
          </p:cNvSpPr>
          <p:nvPr>
            <p:ph type="title"/>
          </p:nvPr>
        </p:nvSpPr>
        <p:spPr/>
        <p:txBody>
          <a:bodyPr/>
          <a:lstStyle/>
          <a:p>
            <a:r>
              <a:rPr lang="en-GB" dirty="0"/>
              <a:t>What is new?</a:t>
            </a:r>
          </a:p>
        </p:txBody>
      </p:sp>
    </p:spTree>
    <p:extLst>
      <p:ext uri="{BB962C8B-B14F-4D97-AF65-F5344CB8AC3E}">
        <p14:creationId xmlns:p14="http://schemas.microsoft.com/office/powerpoint/2010/main" val="811536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The &lt;address&gt; tag defines the contact information for the author/owner of a document or an article.</a:t>
            </a:r>
          </a:p>
          <a:p>
            <a:r>
              <a:rPr lang="en-GB" dirty="0"/>
              <a:t>If the &lt;address&gt; element is inside the &lt;body&gt; element, it represents contact information for the document.</a:t>
            </a:r>
          </a:p>
          <a:p>
            <a:r>
              <a:rPr lang="en-GB" dirty="0"/>
              <a:t>If the &lt;address&gt; element is inside an &lt;article&gt; element, it represents contact information for that article.</a:t>
            </a:r>
          </a:p>
          <a:p>
            <a:r>
              <a:rPr lang="en-GB" dirty="0"/>
              <a:t>The text in the &lt;address&gt; element usually renders in </a:t>
            </a:r>
            <a:r>
              <a:rPr lang="en-GB" i="1" dirty="0"/>
              <a:t>italic</a:t>
            </a:r>
            <a:r>
              <a:rPr lang="en-GB" dirty="0"/>
              <a:t>. Most browsers will add a line break before and after the address element.</a:t>
            </a:r>
          </a:p>
          <a:p>
            <a:endParaRPr lang="en-GB" dirty="0"/>
          </a:p>
        </p:txBody>
      </p:sp>
      <p:sp>
        <p:nvSpPr>
          <p:cNvPr id="3" name="Title 2"/>
          <p:cNvSpPr>
            <a:spLocks noGrp="1"/>
          </p:cNvSpPr>
          <p:nvPr>
            <p:ph type="title"/>
          </p:nvPr>
        </p:nvSpPr>
        <p:spPr/>
        <p:txBody>
          <a:bodyPr/>
          <a:lstStyle/>
          <a:p>
            <a:r>
              <a:rPr lang="en-GB" dirty="0"/>
              <a:t>&lt;address&gt;</a:t>
            </a:r>
          </a:p>
        </p:txBody>
      </p:sp>
    </p:spTree>
    <p:extLst>
      <p:ext uri="{BB962C8B-B14F-4D97-AF65-F5344CB8AC3E}">
        <p14:creationId xmlns:p14="http://schemas.microsoft.com/office/powerpoint/2010/main" val="349310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&lt;address&gt; example</a:t>
            </a:r>
          </a:p>
        </p:txBody>
      </p:sp>
      <p:sp>
        <p:nvSpPr>
          <p:cNvPr id="4" name="TextBox 3"/>
          <p:cNvSpPr txBox="1"/>
          <p:nvPr/>
        </p:nvSpPr>
        <p:spPr>
          <a:xfrm>
            <a:off x="683568" y="1628800"/>
            <a:ext cx="7632848" cy="2308324"/>
          </a:xfrm>
          <a:prstGeom prst="rect">
            <a:avLst/>
          </a:prstGeom>
          <a:solidFill>
            <a:schemeClr val="bg2">
              <a:lumMod val="90000"/>
            </a:schemeClr>
          </a:solidFill>
          <a:ln>
            <a:solidFill>
              <a:schemeClr val="accent1"/>
            </a:solidFill>
          </a:ln>
        </p:spPr>
        <p:txBody>
          <a:bodyPr wrap="square" rtlCol="0">
            <a:spAutoFit/>
          </a:bodyPr>
          <a:lstStyle>
            <a:defPPr>
              <a:defRPr lang="en-US"/>
            </a:defPPr>
            <a:lvl1pPr>
              <a:defRPr>
                <a:latin typeface="Courier New" pitchFamily="49" charset="0"/>
                <a:cs typeface="Courier New" pitchFamily="49" charset="0"/>
              </a:defRPr>
            </a:lvl1pPr>
          </a:lstStyle>
          <a:p>
            <a:r>
              <a:rPr lang="en-GB" dirty="0"/>
              <a:t>&lt;footer&gt; </a:t>
            </a:r>
          </a:p>
          <a:p>
            <a:r>
              <a:rPr lang="en-GB" dirty="0"/>
              <a:t>    &lt;address&gt; For more details, contact </a:t>
            </a:r>
          </a:p>
          <a:p>
            <a:r>
              <a:rPr lang="en-GB" dirty="0"/>
              <a:t>	&lt;a </a:t>
            </a:r>
            <a:r>
              <a:rPr lang="en-GB" dirty="0" err="1"/>
              <a:t>href</a:t>
            </a:r>
            <a:r>
              <a:rPr lang="en-GB" dirty="0"/>
              <a:t>="mailto:js@example.com"&gt;John Smith&lt;/a&gt;</a:t>
            </a:r>
          </a:p>
          <a:p>
            <a:r>
              <a:rPr lang="en-GB" dirty="0"/>
              <a:t>    &lt;/address&gt; </a:t>
            </a:r>
          </a:p>
          <a:p>
            <a:r>
              <a:rPr lang="en-GB" dirty="0"/>
              <a:t>    &lt;p&gt;</a:t>
            </a:r>
          </a:p>
          <a:p>
            <a:r>
              <a:rPr lang="en-GB" dirty="0"/>
              <a:t>	&lt;small&gt;&amp;copy; copyright 2038 Example&lt;/small&gt;</a:t>
            </a:r>
          </a:p>
          <a:p>
            <a:r>
              <a:rPr lang="en-GB" dirty="0"/>
              <a:t>    &lt;/p&gt; </a:t>
            </a:r>
          </a:p>
          <a:p>
            <a:r>
              <a:rPr lang="en-GB" dirty="0"/>
              <a:t>&lt;/footer&gt;</a:t>
            </a:r>
          </a:p>
        </p:txBody>
      </p:sp>
    </p:spTree>
    <p:extLst>
      <p:ext uri="{BB962C8B-B14F-4D97-AF65-F5344CB8AC3E}">
        <p14:creationId xmlns:p14="http://schemas.microsoft.com/office/powerpoint/2010/main" val="2627779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227591"/>
          </a:xfrm>
        </p:spPr>
        <p:txBody>
          <a:bodyPr/>
          <a:lstStyle/>
          <a:p>
            <a:r>
              <a:rPr lang="en-GB" dirty="0"/>
              <a:t>The figure element can be used to annotate illustrations, diagrams, photos, code listings,.</a:t>
            </a:r>
          </a:p>
        </p:txBody>
      </p:sp>
      <p:sp>
        <p:nvSpPr>
          <p:cNvPr id="3" name="Title 2"/>
          <p:cNvSpPr>
            <a:spLocks noGrp="1"/>
          </p:cNvSpPr>
          <p:nvPr>
            <p:ph type="title"/>
          </p:nvPr>
        </p:nvSpPr>
        <p:spPr/>
        <p:txBody>
          <a:bodyPr/>
          <a:lstStyle/>
          <a:p>
            <a:r>
              <a:rPr lang="en-GB" dirty="0"/>
              <a:t>HTML5: &lt;figure&gt;</a:t>
            </a:r>
          </a:p>
        </p:txBody>
      </p:sp>
      <p:sp>
        <p:nvSpPr>
          <p:cNvPr id="4" name="TextBox 3"/>
          <p:cNvSpPr txBox="1"/>
          <p:nvPr/>
        </p:nvSpPr>
        <p:spPr>
          <a:xfrm>
            <a:off x="755576" y="3188875"/>
            <a:ext cx="7632848" cy="1200329"/>
          </a:xfrm>
          <a:prstGeom prst="rect">
            <a:avLst/>
          </a:prstGeom>
          <a:solidFill>
            <a:schemeClr val="bg2">
              <a:lumMod val="90000"/>
            </a:schemeClr>
          </a:solidFill>
          <a:ln>
            <a:solidFill>
              <a:schemeClr val="accent1"/>
            </a:solidFill>
          </a:ln>
        </p:spPr>
        <p:txBody>
          <a:bodyPr wrap="square" rtlCol="0">
            <a:spAutoFit/>
          </a:bodyPr>
          <a:lstStyle>
            <a:defPPr>
              <a:defRPr lang="en-US"/>
            </a:defPPr>
            <a:lvl1pPr>
              <a:defRPr>
                <a:latin typeface="Courier New" pitchFamily="49" charset="0"/>
                <a:cs typeface="Courier New" pitchFamily="49" charset="0"/>
              </a:defRPr>
            </a:lvl1pPr>
          </a:lstStyle>
          <a:p>
            <a:r>
              <a:rPr lang="en-GB" dirty="0"/>
              <a:t>&lt;</a:t>
            </a:r>
            <a:r>
              <a:rPr lang="en-GB" b="1" dirty="0"/>
              <a:t>figure</a:t>
            </a:r>
            <a:r>
              <a:rPr lang="en-GB" dirty="0"/>
              <a:t>&gt;</a:t>
            </a:r>
          </a:p>
          <a:p>
            <a:r>
              <a:rPr lang="en-GB" dirty="0"/>
              <a:t>    &lt;</a:t>
            </a:r>
            <a:r>
              <a:rPr lang="en-GB" b="1" dirty="0" err="1"/>
              <a:t>img</a:t>
            </a:r>
            <a:r>
              <a:rPr lang="en-GB" dirty="0"/>
              <a:t> </a:t>
            </a:r>
            <a:r>
              <a:rPr lang="en-GB" b="1" dirty="0" err="1"/>
              <a:t>src</a:t>
            </a:r>
            <a:r>
              <a:rPr lang="en-GB" dirty="0"/>
              <a:t>="http://placehold.it/120x160”&gt;</a:t>
            </a:r>
          </a:p>
          <a:p>
            <a:r>
              <a:rPr lang="en-GB" dirty="0"/>
              <a:t>    &lt;</a:t>
            </a:r>
            <a:r>
              <a:rPr lang="en-GB" b="1" dirty="0" err="1"/>
              <a:t>figcaption</a:t>
            </a:r>
            <a:r>
              <a:rPr lang="en-GB" dirty="0"/>
              <a:t>&gt;Some Image Caption</a:t>
            </a:r>
            <a:r>
              <a:rPr lang="en-GB" b="1" dirty="0"/>
              <a:t>&lt;/</a:t>
            </a:r>
            <a:r>
              <a:rPr lang="en-GB" b="1" dirty="0" err="1"/>
              <a:t>figcaption</a:t>
            </a:r>
            <a:r>
              <a:rPr lang="en-GB" dirty="0"/>
              <a:t>&gt;</a:t>
            </a:r>
          </a:p>
          <a:p>
            <a:r>
              <a:rPr lang="en-GB" b="1" dirty="0"/>
              <a:t>&lt;/figure</a:t>
            </a:r>
            <a:r>
              <a:rPr lang="en-GB" dirty="0"/>
              <a:t>&gt;</a:t>
            </a:r>
          </a:p>
        </p:txBody>
      </p:sp>
    </p:spTree>
    <p:extLst>
      <p:ext uri="{BB962C8B-B14F-4D97-AF65-F5344CB8AC3E}">
        <p14:creationId xmlns:p14="http://schemas.microsoft.com/office/powerpoint/2010/main" val="3274784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CFE987-702F-4593-B236-D0AEC5962042}"/>
              </a:ext>
            </a:extLst>
          </p:cNvPr>
          <p:cNvSpPr>
            <a:spLocks noGrp="1"/>
          </p:cNvSpPr>
          <p:nvPr>
            <p:ph idx="1"/>
          </p:nvPr>
        </p:nvSpPr>
        <p:spPr/>
        <p:txBody>
          <a:bodyPr/>
          <a:lstStyle/>
          <a:p>
            <a:r>
              <a:rPr lang="en-GB" dirty="0"/>
              <a:t>Create a suitable HTML structure for the example music page </a:t>
            </a:r>
          </a:p>
          <a:p>
            <a:r>
              <a:rPr lang="en-GB" dirty="0">
                <a:hlinkClick r:id="rId2"/>
              </a:rPr>
              <a:t>http://www.edsheeran.com/music</a:t>
            </a:r>
            <a:r>
              <a:rPr lang="en-GB" dirty="0"/>
              <a:t> </a:t>
            </a:r>
          </a:p>
          <a:p>
            <a:r>
              <a:rPr lang="en-GB" dirty="0"/>
              <a:t>using:-</a:t>
            </a:r>
          </a:p>
          <a:p>
            <a:pPr lvl="1"/>
            <a:r>
              <a:rPr lang="en-GB" dirty="0"/>
              <a:t>&lt;header&gt;&lt;footer&gt;&lt;</a:t>
            </a:r>
            <a:r>
              <a:rPr lang="en-GB" dirty="0" err="1"/>
              <a:t>nav</a:t>
            </a:r>
            <a:r>
              <a:rPr lang="en-GB" dirty="0"/>
              <a:t>&gt;&lt;main&gt;&lt;section&gt;</a:t>
            </a:r>
          </a:p>
          <a:p>
            <a:pPr lvl="1"/>
            <a:r>
              <a:rPr lang="en-GB" dirty="0"/>
              <a:t>&lt;article&gt; and </a:t>
            </a:r>
          </a:p>
          <a:p>
            <a:pPr lvl="1"/>
            <a:r>
              <a:rPr lang="en-GB" dirty="0"/>
              <a:t>&lt;video&gt;&lt;button&gt;&lt;a&gt;&lt;p&gt;&lt;</a:t>
            </a:r>
            <a:r>
              <a:rPr lang="en-GB" dirty="0" err="1"/>
              <a:t>img</a:t>
            </a:r>
            <a:r>
              <a:rPr lang="en-GB" dirty="0"/>
              <a:t>&gt;</a:t>
            </a:r>
          </a:p>
          <a:p>
            <a:r>
              <a:rPr lang="en-GB" dirty="0"/>
              <a:t>DO NOT USE ANY &lt;div&gt;</a:t>
            </a:r>
          </a:p>
          <a:p>
            <a:r>
              <a:rPr lang="en-GB" dirty="0"/>
              <a:t>For help use W3Schools</a:t>
            </a:r>
          </a:p>
        </p:txBody>
      </p:sp>
      <p:sp>
        <p:nvSpPr>
          <p:cNvPr id="3" name="Title 2">
            <a:extLst>
              <a:ext uri="{FF2B5EF4-FFF2-40B4-BE49-F238E27FC236}">
                <a16:creationId xmlns:a16="http://schemas.microsoft.com/office/drawing/2014/main" id="{A57AD259-B1E3-445A-BBEB-DA50F0CB9A1D}"/>
              </a:ext>
            </a:extLst>
          </p:cNvPr>
          <p:cNvSpPr>
            <a:spLocks noGrp="1"/>
          </p:cNvSpPr>
          <p:nvPr>
            <p:ph type="title"/>
          </p:nvPr>
        </p:nvSpPr>
        <p:spPr/>
        <p:txBody>
          <a:bodyPr/>
          <a:lstStyle/>
          <a:p>
            <a:r>
              <a:rPr lang="en-GB" dirty="0"/>
              <a:t>Ed Sheeran</a:t>
            </a:r>
          </a:p>
        </p:txBody>
      </p:sp>
    </p:spTree>
    <p:extLst>
      <p:ext uri="{BB962C8B-B14F-4D97-AF65-F5344CB8AC3E}">
        <p14:creationId xmlns:p14="http://schemas.microsoft.com/office/powerpoint/2010/main" val="128098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818DBD-7F91-4581-B852-F9A630CF7842}"/>
              </a:ext>
            </a:extLst>
          </p:cNvPr>
          <p:cNvSpPr>
            <a:spLocks noGrp="1"/>
          </p:cNvSpPr>
          <p:nvPr>
            <p:ph idx="1"/>
          </p:nvPr>
        </p:nvSpPr>
        <p:spPr>
          <a:xfrm>
            <a:off x="457200" y="2276872"/>
            <a:ext cx="3394720" cy="3730419"/>
          </a:xfrm>
        </p:spPr>
        <p:txBody>
          <a:bodyPr/>
          <a:lstStyle/>
          <a:p>
            <a:r>
              <a:rPr lang="en-GB" dirty="0"/>
              <a:t>&lt;div&gt; Division</a:t>
            </a:r>
          </a:p>
          <a:p>
            <a:r>
              <a:rPr lang="en-GB" dirty="0"/>
              <a:t>&lt;h1&gt; Headings</a:t>
            </a:r>
          </a:p>
          <a:p>
            <a:r>
              <a:rPr lang="en-GB" dirty="0"/>
              <a:t>&lt;p&gt; paragraphs</a:t>
            </a:r>
          </a:p>
          <a:p>
            <a:r>
              <a:rPr lang="en-GB" dirty="0"/>
              <a:t>&lt;</a:t>
            </a:r>
            <a:r>
              <a:rPr lang="en-GB" dirty="0" err="1"/>
              <a:t>ul</a:t>
            </a:r>
            <a:r>
              <a:rPr lang="en-GB" dirty="0"/>
              <a:t>&gt;&lt;</a:t>
            </a:r>
            <a:r>
              <a:rPr lang="en-GB" dirty="0" err="1"/>
              <a:t>ol</a:t>
            </a:r>
            <a:r>
              <a:rPr lang="en-GB" dirty="0"/>
              <a:t>&gt; Lists</a:t>
            </a:r>
          </a:p>
          <a:p>
            <a:r>
              <a:rPr lang="en-GB" dirty="0"/>
              <a:t>&lt;table&gt; </a:t>
            </a:r>
          </a:p>
        </p:txBody>
      </p:sp>
      <p:sp>
        <p:nvSpPr>
          <p:cNvPr id="3" name="Title 2">
            <a:extLst>
              <a:ext uri="{FF2B5EF4-FFF2-40B4-BE49-F238E27FC236}">
                <a16:creationId xmlns:a16="http://schemas.microsoft.com/office/drawing/2014/main" id="{1AA41A7B-F544-4CD5-BFE2-4944A1180E07}"/>
              </a:ext>
            </a:extLst>
          </p:cNvPr>
          <p:cNvSpPr>
            <a:spLocks noGrp="1"/>
          </p:cNvSpPr>
          <p:nvPr>
            <p:ph type="title"/>
          </p:nvPr>
        </p:nvSpPr>
        <p:spPr/>
        <p:txBody>
          <a:bodyPr/>
          <a:lstStyle/>
          <a:p>
            <a:r>
              <a:rPr lang="en-GB" dirty="0"/>
              <a:t>Basic Block and Inline Tags</a:t>
            </a:r>
          </a:p>
        </p:txBody>
      </p:sp>
      <p:sp>
        <p:nvSpPr>
          <p:cNvPr id="4" name="Content Placeholder 1">
            <a:extLst>
              <a:ext uri="{FF2B5EF4-FFF2-40B4-BE49-F238E27FC236}">
                <a16:creationId xmlns:a16="http://schemas.microsoft.com/office/drawing/2014/main" id="{A7E53B4B-BFBA-4493-9110-2EBCED044696}"/>
              </a:ext>
            </a:extLst>
          </p:cNvPr>
          <p:cNvSpPr txBox="1">
            <a:spLocks/>
          </p:cNvSpPr>
          <p:nvPr/>
        </p:nvSpPr>
        <p:spPr>
          <a:xfrm>
            <a:off x="4355976" y="2276872"/>
            <a:ext cx="3168352" cy="3730419"/>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GB" dirty="0"/>
              <a:t>&lt;a&gt; hyperlinks</a:t>
            </a:r>
          </a:p>
          <a:p>
            <a:r>
              <a:rPr lang="en-GB" dirty="0"/>
              <a:t>&lt;</a:t>
            </a:r>
            <a:r>
              <a:rPr lang="en-GB" dirty="0" err="1"/>
              <a:t>img</a:t>
            </a:r>
            <a:r>
              <a:rPr lang="en-GB" dirty="0"/>
              <a:t>&gt; images</a:t>
            </a:r>
          </a:p>
          <a:p>
            <a:endParaRPr lang="en-GB" dirty="0"/>
          </a:p>
        </p:txBody>
      </p:sp>
      <p:sp>
        <p:nvSpPr>
          <p:cNvPr id="5" name="Arrow: Down 4">
            <a:extLst>
              <a:ext uri="{FF2B5EF4-FFF2-40B4-BE49-F238E27FC236}">
                <a16:creationId xmlns:a16="http://schemas.microsoft.com/office/drawing/2014/main" id="{B35FB675-0895-48C8-A41F-5D3CE61F09D3}"/>
              </a:ext>
            </a:extLst>
          </p:cNvPr>
          <p:cNvSpPr/>
          <p:nvPr/>
        </p:nvSpPr>
        <p:spPr>
          <a:xfrm rot="1044617">
            <a:off x="2127812" y="1182908"/>
            <a:ext cx="696729" cy="9066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rrow: Down 5">
            <a:extLst>
              <a:ext uri="{FF2B5EF4-FFF2-40B4-BE49-F238E27FC236}">
                <a16:creationId xmlns:a16="http://schemas.microsoft.com/office/drawing/2014/main" id="{998F156A-24DE-4D84-9C7B-6F9E71E3523C}"/>
              </a:ext>
            </a:extLst>
          </p:cNvPr>
          <p:cNvSpPr/>
          <p:nvPr/>
        </p:nvSpPr>
        <p:spPr>
          <a:xfrm rot="20154251">
            <a:off x="4984892" y="1136201"/>
            <a:ext cx="696729" cy="9066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04836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484F55-404E-4CD9-B31A-FAD61DA2A7F4}"/>
              </a:ext>
            </a:extLst>
          </p:cNvPr>
          <p:cNvSpPr>
            <a:spLocks noGrp="1"/>
          </p:cNvSpPr>
          <p:nvPr>
            <p:ph idx="1"/>
          </p:nvPr>
        </p:nvSpPr>
        <p:spPr>
          <a:xfrm>
            <a:off x="457200" y="1481329"/>
            <a:ext cx="8229600" cy="2091688"/>
          </a:xfrm>
        </p:spPr>
        <p:txBody>
          <a:bodyPr/>
          <a:lstStyle/>
          <a:p>
            <a:pPr marL="109728" indent="0">
              <a:buNone/>
            </a:pPr>
            <a:r>
              <a:rPr lang="en-GB" dirty="0">
                <a:latin typeface="Courier New" panose="02070309020205020404" pitchFamily="49" charset="0"/>
                <a:cs typeface="Courier New" panose="02070309020205020404" pitchFamily="49" charset="0"/>
              </a:rPr>
              <a:t>&lt;div&gt;</a:t>
            </a:r>
          </a:p>
          <a:p>
            <a:pPr marL="109728" indent="0">
              <a:buNone/>
            </a:pPr>
            <a:r>
              <a:rPr lang="en-GB" dirty="0">
                <a:latin typeface="Courier New" panose="02070309020205020404" pitchFamily="49" charset="0"/>
                <a:cs typeface="Courier New" panose="02070309020205020404" pitchFamily="49" charset="0"/>
              </a:rPr>
              <a:t>	&lt;div&gt;</a:t>
            </a:r>
          </a:p>
          <a:p>
            <a:pPr marL="109728" indent="0">
              <a:buNone/>
            </a:pPr>
            <a:r>
              <a:rPr lang="en-GB" dirty="0">
                <a:latin typeface="Courier New" panose="02070309020205020404" pitchFamily="49" charset="0"/>
                <a:cs typeface="Courier New" panose="02070309020205020404" pitchFamily="49" charset="0"/>
              </a:rPr>
              <a:t>		&lt;div&gt;</a:t>
            </a:r>
          </a:p>
          <a:p>
            <a:pPr marL="109728" indent="0">
              <a:buNone/>
            </a:pPr>
            <a:r>
              <a:rPr lang="en-GB" dirty="0">
                <a:latin typeface="Courier New" panose="02070309020205020404" pitchFamily="49" charset="0"/>
                <a:cs typeface="Courier New" panose="02070309020205020404" pitchFamily="49" charset="0"/>
              </a:rPr>
              <a:t>			&lt;div&gt;</a:t>
            </a:r>
          </a:p>
        </p:txBody>
      </p:sp>
      <p:sp>
        <p:nvSpPr>
          <p:cNvPr id="3" name="Title 2">
            <a:extLst>
              <a:ext uri="{FF2B5EF4-FFF2-40B4-BE49-F238E27FC236}">
                <a16:creationId xmlns:a16="http://schemas.microsoft.com/office/drawing/2014/main" id="{CA62A142-8BBE-4951-B5CE-937A5D84D65C}"/>
              </a:ext>
            </a:extLst>
          </p:cNvPr>
          <p:cNvSpPr>
            <a:spLocks noGrp="1"/>
          </p:cNvSpPr>
          <p:nvPr>
            <p:ph type="title"/>
          </p:nvPr>
        </p:nvSpPr>
        <p:spPr/>
        <p:txBody>
          <a:bodyPr>
            <a:normAutofit fontScale="90000"/>
          </a:bodyPr>
          <a:lstStyle/>
          <a:p>
            <a:r>
              <a:rPr lang="en-GB" dirty="0"/>
              <a:t>Dividing a Page into Blocks/Parts</a:t>
            </a:r>
          </a:p>
        </p:txBody>
      </p:sp>
      <p:sp>
        <p:nvSpPr>
          <p:cNvPr id="4" name="Content Placeholder 1">
            <a:extLst>
              <a:ext uri="{FF2B5EF4-FFF2-40B4-BE49-F238E27FC236}">
                <a16:creationId xmlns:a16="http://schemas.microsoft.com/office/drawing/2014/main" id="{43A08FFB-442D-499F-9204-260799553E7F}"/>
              </a:ext>
            </a:extLst>
          </p:cNvPr>
          <p:cNvSpPr txBox="1">
            <a:spLocks/>
          </p:cNvSpPr>
          <p:nvPr/>
        </p:nvSpPr>
        <p:spPr>
          <a:xfrm>
            <a:off x="611560" y="3933056"/>
            <a:ext cx="8229600" cy="209168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GB" dirty="0">
                <a:latin typeface="Courier New" panose="02070309020205020404" pitchFamily="49" charset="0"/>
                <a:cs typeface="Courier New" panose="02070309020205020404" pitchFamily="49" charset="0"/>
              </a:rPr>
              <a:t>&lt;main&gt;</a:t>
            </a:r>
          </a:p>
          <a:p>
            <a:pPr marL="109728" indent="0">
              <a:buFont typeface="Wingdings 3"/>
              <a:buNone/>
            </a:pPr>
            <a:r>
              <a:rPr lang="en-GB" dirty="0">
                <a:latin typeface="Courier New" panose="02070309020205020404" pitchFamily="49" charset="0"/>
                <a:cs typeface="Courier New" panose="02070309020205020404" pitchFamily="49" charset="0"/>
              </a:rPr>
              <a:t>	&lt;section&gt;</a:t>
            </a:r>
          </a:p>
          <a:p>
            <a:pPr marL="109728" indent="0">
              <a:buFont typeface="Wingdings 3"/>
              <a:buNone/>
            </a:pPr>
            <a:r>
              <a:rPr lang="en-GB" dirty="0">
                <a:latin typeface="Courier New" panose="02070309020205020404" pitchFamily="49" charset="0"/>
                <a:cs typeface="Courier New" panose="02070309020205020404" pitchFamily="49" charset="0"/>
              </a:rPr>
              <a:t>		&lt;article&gt;</a:t>
            </a:r>
          </a:p>
          <a:p>
            <a:pPr marL="109728" indent="0">
              <a:buFont typeface="Wingdings 3"/>
              <a:buNone/>
            </a:pPr>
            <a:r>
              <a:rPr lang="en-GB" dirty="0">
                <a:latin typeface="Courier New" panose="02070309020205020404" pitchFamily="49" charset="0"/>
                <a:cs typeface="Courier New" panose="02070309020205020404" pitchFamily="49" charset="0"/>
              </a:rPr>
              <a:t>			&lt;header&gt;</a:t>
            </a:r>
          </a:p>
        </p:txBody>
      </p:sp>
      <p:sp>
        <p:nvSpPr>
          <p:cNvPr id="6" name="Arrow: Left 5">
            <a:extLst>
              <a:ext uri="{FF2B5EF4-FFF2-40B4-BE49-F238E27FC236}">
                <a16:creationId xmlns:a16="http://schemas.microsoft.com/office/drawing/2014/main" id="{D6CEF597-3111-466D-B996-6DBCA43B5AAB}"/>
              </a:ext>
            </a:extLst>
          </p:cNvPr>
          <p:cNvSpPr/>
          <p:nvPr/>
        </p:nvSpPr>
        <p:spPr>
          <a:xfrm>
            <a:off x="5652120" y="2276872"/>
            <a:ext cx="1656184"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HTML</a:t>
            </a:r>
          </a:p>
        </p:txBody>
      </p:sp>
      <p:sp>
        <p:nvSpPr>
          <p:cNvPr id="7" name="Arrow: Left 6">
            <a:extLst>
              <a:ext uri="{FF2B5EF4-FFF2-40B4-BE49-F238E27FC236}">
                <a16:creationId xmlns:a16="http://schemas.microsoft.com/office/drawing/2014/main" id="{BFBD3AE2-0C4E-4949-BFBF-D44EF41B27E1}"/>
              </a:ext>
            </a:extLst>
          </p:cNvPr>
          <p:cNvSpPr/>
          <p:nvPr/>
        </p:nvSpPr>
        <p:spPr>
          <a:xfrm>
            <a:off x="5868144" y="4869160"/>
            <a:ext cx="1800200"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HTML 5</a:t>
            </a:r>
          </a:p>
        </p:txBody>
      </p:sp>
    </p:spTree>
    <p:extLst>
      <p:ext uri="{BB962C8B-B14F-4D97-AF65-F5344CB8AC3E}">
        <p14:creationId xmlns:p14="http://schemas.microsoft.com/office/powerpoint/2010/main" val="3889278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803656"/>
          </a:xfrm>
        </p:spPr>
        <p:txBody>
          <a:bodyPr/>
          <a:lstStyle/>
          <a:p>
            <a:r>
              <a:rPr lang="en-GB" dirty="0"/>
              <a:t>The &lt;header&gt; tag is used to specify a header to the page or a part of the page.</a:t>
            </a:r>
          </a:p>
          <a:p>
            <a:pPr marL="109728" indent="0">
              <a:buNone/>
            </a:pPr>
            <a:endParaRPr lang="en-GB" dirty="0"/>
          </a:p>
        </p:txBody>
      </p:sp>
      <p:sp>
        <p:nvSpPr>
          <p:cNvPr id="3" name="Title 2"/>
          <p:cNvSpPr>
            <a:spLocks noGrp="1"/>
          </p:cNvSpPr>
          <p:nvPr>
            <p:ph type="title"/>
          </p:nvPr>
        </p:nvSpPr>
        <p:spPr/>
        <p:txBody>
          <a:bodyPr/>
          <a:lstStyle/>
          <a:p>
            <a:r>
              <a:rPr lang="en-GB" dirty="0"/>
              <a:t>HTML5: &lt;header&gt;</a:t>
            </a:r>
          </a:p>
        </p:txBody>
      </p:sp>
      <p:sp>
        <p:nvSpPr>
          <p:cNvPr id="4" name="TextBox 3"/>
          <p:cNvSpPr txBox="1"/>
          <p:nvPr/>
        </p:nvSpPr>
        <p:spPr>
          <a:xfrm>
            <a:off x="1619672" y="2564904"/>
            <a:ext cx="5184576" cy="1200329"/>
          </a:xfrm>
          <a:prstGeom prst="rect">
            <a:avLst/>
          </a:prstGeom>
          <a:solidFill>
            <a:schemeClr val="bg2">
              <a:lumMod val="90000"/>
            </a:schemeClr>
          </a:solidFill>
          <a:ln>
            <a:solidFill>
              <a:schemeClr val="accent1"/>
            </a:solidFill>
          </a:ln>
        </p:spPr>
        <p:txBody>
          <a:bodyPr wrap="square" rtlCol="0">
            <a:spAutoFit/>
          </a:bodyPr>
          <a:lstStyle>
            <a:defPPr>
              <a:defRPr lang="en-US"/>
            </a:defPPr>
            <a:lvl1pPr>
              <a:defRPr>
                <a:latin typeface="Courier New" pitchFamily="49" charset="0"/>
                <a:cs typeface="Courier New" pitchFamily="49" charset="0"/>
              </a:defRPr>
            </a:lvl1pPr>
          </a:lstStyle>
          <a:p>
            <a:r>
              <a:rPr lang="en-GB" dirty="0"/>
              <a:t>&lt;header&gt;</a:t>
            </a:r>
          </a:p>
          <a:p>
            <a:r>
              <a:rPr lang="en-GB" dirty="0"/>
              <a:t>	&lt;</a:t>
            </a:r>
            <a:r>
              <a:rPr lang="en-GB" dirty="0" err="1"/>
              <a:t>img</a:t>
            </a:r>
            <a:r>
              <a:rPr lang="en-GB" dirty="0"/>
              <a:t> </a:t>
            </a:r>
            <a:r>
              <a:rPr lang="en-GB" dirty="0" err="1"/>
              <a:t>src</a:t>
            </a:r>
            <a:r>
              <a:rPr lang="en-GB" dirty="0"/>
              <a:t>=“logo” alt=“logo”&gt;</a:t>
            </a:r>
          </a:p>
          <a:p>
            <a:r>
              <a:rPr lang="en-GB" dirty="0"/>
              <a:t>	&lt;h1&gt;Website Name&lt;/h1&gt;</a:t>
            </a:r>
          </a:p>
          <a:p>
            <a:r>
              <a:rPr lang="en-GB" dirty="0"/>
              <a:t>&lt;/header&gt;</a:t>
            </a:r>
          </a:p>
        </p:txBody>
      </p:sp>
      <p:pic>
        <p:nvPicPr>
          <p:cNvPr id="5" name="Picture 4">
            <a:extLst>
              <a:ext uri="{FF2B5EF4-FFF2-40B4-BE49-F238E27FC236}">
                <a16:creationId xmlns:a16="http://schemas.microsoft.com/office/drawing/2014/main" id="{64627860-1FA0-44A3-9CE1-4959F67BFD3A}"/>
              </a:ext>
            </a:extLst>
          </p:cNvPr>
          <p:cNvPicPr>
            <a:picLocks noChangeAspect="1"/>
          </p:cNvPicPr>
          <p:nvPr/>
        </p:nvPicPr>
        <p:blipFill>
          <a:blip r:embed="rId3"/>
          <a:stretch>
            <a:fillRect/>
          </a:stretch>
        </p:blipFill>
        <p:spPr>
          <a:xfrm>
            <a:off x="1568772" y="4268366"/>
            <a:ext cx="5286375" cy="590550"/>
          </a:xfrm>
          <a:prstGeom prst="rect">
            <a:avLst/>
          </a:prstGeom>
          <a:ln>
            <a:solidFill>
              <a:schemeClr val="accent1"/>
            </a:solidFill>
          </a:ln>
        </p:spPr>
      </p:pic>
    </p:spTree>
    <p:extLst>
      <p:ext uri="{BB962C8B-B14F-4D97-AF65-F5344CB8AC3E}">
        <p14:creationId xmlns:p14="http://schemas.microsoft.com/office/powerpoint/2010/main" val="1989181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5D08DC-558A-4255-B032-ED701A3BFD3C}"/>
              </a:ext>
            </a:extLst>
          </p:cNvPr>
          <p:cNvSpPr>
            <a:spLocks noGrp="1"/>
          </p:cNvSpPr>
          <p:nvPr>
            <p:ph type="title"/>
          </p:nvPr>
        </p:nvSpPr>
        <p:spPr/>
        <p:txBody>
          <a:bodyPr/>
          <a:lstStyle/>
          <a:p>
            <a:r>
              <a:rPr lang="en-GB" dirty="0"/>
              <a:t>Header Code (repeated)</a:t>
            </a:r>
          </a:p>
        </p:txBody>
      </p:sp>
      <p:pic>
        <p:nvPicPr>
          <p:cNvPr id="5" name="Picture 4">
            <a:extLst>
              <a:ext uri="{FF2B5EF4-FFF2-40B4-BE49-F238E27FC236}">
                <a16:creationId xmlns:a16="http://schemas.microsoft.com/office/drawing/2014/main" id="{7212B940-A61E-4667-A6FE-F87447EBDB37}"/>
              </a:ext>
            </a:extLst>
          </p:cNvPr>
          <p:cNvPicPr>
            <a:picLocks noChangeAspect="1"/>
          </p:cNvPicPr>
          <p:nvPr/>
        </p:nvPicPr>
        <p:blipFill>
          <a:blip r:embed="rId2"/>
          <a:stretch>
            <a:fillRect/>
          </a:stretch>
        </p:blipFill>
        <p:spPr>
          <a:xfrm>
            <a:off x="738187" y="1381125"/>
            <a:ext cx="7667625" cy="4095750"/>
          </a:xfrm>
          <a:prstGeom prst="rect">
            <a:avLst/>
          </a:prstGeom>
        </p:spPr>
      </p:pic>
      <p:pic>
        <p:nvPicPr>
          <p:cNvPr id="6" name="Picture 5">
            <a:extLst>
              <a:ext uri="{FF2B5EF4-FFF2-40B4-BE49-F238E27FC236}">
                <a16:creationId xmlns:a16="http://schemas.microsoft.com/office/drawing/2014/main" id="{7BCBD18E-E567-435B-AE58-3A3DE0690998}"/>
              </a:ext>
            </a:extLst>
          </p:cNvPr>
          <p:cNvPicPr>
            <a:picLocks noChangeAspect="1"/>
          </p:cNvPicPr>
          <p:nvPr/>
        </p:nvPicPr>
        <p:blipFill rotWithShape="1">
          <a:blip r:embed="rId3"/>
          <a:srcRect t="2697" b="16104"/>
          <a:stretch/>
        </p:blipFill>
        <p:spPr>
          <a:xfrm>
            <a:off x="5724128" y="4551300"/>
            <a:ext cx="2562225" cy="2088232"/>
          </a:xfrm>
          <a:prstGeom prst="rect">
            <a:avLst/>
          </a:prstGeom>
          <a:ln>
            <a:solidFill>
              <a:schemeClr val="accent1">
                <a:shade val="50000"/>
              </a:schemeClr>
            </a:solidFill>
          </a:ln>
        </p:spPr>
      </p:pic>
    </p:spTree>
    <p:extLst>
      <p:ext uri="{BB962C8B-B14F-4D97-AF65-F5344CB8AC3E}">
        <p14:creationId xmlns:p14="http://schemas.microsoft.com/office/powerpoint/2010/main" val="1313492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C021F7-0040-468A-BC5D-39A456659FFD}"/>
              </a:ext>
            </a:extLst>
          </p:cNvPr>
          <p:cNvSpPr>
            <a:spLocks noGrp="1"/>
          </p:cNvSpPr>
          <p:nvPr>
            <p:ph type="title"/>
          </p:nvPr>
        </p:nvSpPr>
        <p:spPr/>
        <p:txBody>
          <a:bodyPr/>
          <a:lstStyle/>
          <a:p>
            <a:r>
              <a:rPr lang="en-GB" dirty="0"/>
              <a:t>Page Structure</a:t>
            </a:r>
          </a:p>
        </p:txBody>
      </p:sp>
      <p:sp>
        <p:nvSpPr>
          <p:cNvPr id="4" name="Rectangle: Rounded Corners 3">
            <a:extLst>
              <a:ext uri="{FF2B5EF4-FFF2-40B4-BE49-F238E27FC236}">
                <a16:creationId xmlns:a16="http://schemas.microsoft.com/office/drawing/2014/main" id="{180527C1-8D34-431A-B6F7-B2C6E28E1FA2}"/>
              </a:ext>
            </a:extLst>
          </p:cNvPr>
          <p:cNvSpPr/>
          <p:nvPr/>
        </p:nvSpPr>
        <p:spPr>
          <a:xfrm>
            <a:off x="2771800" y="1556792"/>
            <a:ext cx="5112568" cy="48105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dirty="0"/>
              <a:t>&lt;html&gt;</a:t>
            </a:r>
          </a:p>
        </p:txBody>
      </p:sp>
      <p:sp>
        <p:nvSpPr>
          <p:cNvPr id="5" name="Rectangle: Rounded Corners 4">
            <a:extLst>
              <a:ext uri="{FF2B5EF4-FFF2-40B4-BE49-F238E27FC236}">
                <a16:creationId xmlns:a16="http://schemas.microsoft.com/office/drawing/2014/main" id="{EC11E987-C8E9-473F-9B01-60286FD0FD84}"/>
              </a:ext>
            </a:extLst>
          </p:cNvPr>
          <p:cNvSpPr/>
          <p:nvPr/>
        </p:nvSpPr>
        <p:spPr>
          <a:xfrm>
            <a:off x="3311860" y="2276874"/>
            <a:ext cx="4032448" cy="72008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dirty="0"/>
              <a:t>&lt;head&gt;</a:t>
            </a:r>
          </a:p>
        </p:txBody>
      </p:sp>
      <p:sp>
        <p:nvSpPr>
          <p:cNvPr id="6" name="Rectangle: Rounded Corners 5">
            <a:extLst>
              <a:ext uri="{FF2B5EF4-FFF2-40B4-BE49-F238E27FC236}">
                <a16:creationId xmlns:a16="http://schemas.microsoft.com/office/drawing/2014/main" id="{CBBD098F-512E-4445-AE08-0258D45CED52}"/>
              </a:ext>
            </a:extLst>
          </p:cNvPr>
          <p:cNvSpPr/>
          <p:nvPr/>
        </p:nvSpPr>
        <p:spPr>
          <a:xfrm>
            <a:off x="3306899" y="3284984"/>
            <a:ext cx="4032448" cy="288032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dirty="0"/>
              <a:t>&lt;body&gt;</a:t>
            </a:r>
          </a:p>
        </p:txBody>
      </p:sp>
      <p:sp>
        <p:nvSpPr>
          <p:cNvPr id="7" name="Rectangle: Rounded Corners 6">
            <a:extLst>
              <a:ext uri="{FF2B5EF4-FFF2-40B4-BE49-F238E27FC236}">
                <a16:creationId xmlns:a16="http://schemas.microsoft.com/office/drawing/2014/main" id="{FEF27EE4-CFB8-404C-86F5-CF65098C1B40}"/>
              </a:ext>
            </a:extLst>
          </p:cNvPr>
          <p:cNvSpPr/>
          <p:nvPr/>
        </p:nvSpPr>
        <p:spPr>
          <a:xfrm>
            <a:off x="3774951" y="3861788"/>
            <a:ext cx="3096344" cy="57606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&lt;header&gt;</a:t>
            </a:r>
          </a:p>
        </p:txBody>
      </p:sp>
      <p:sp>
        <p:nvSpPr>
          <p:cNvPr id="8" name="Rectangle: Rounded Corners 7">
            <a:extLst>
              <a:ext uri="{FF2B5EF4-FFF2-40B4-BE49-F238E27FC236}">
                <a16:creationId xmlns:a16="http://schemas.microsoft.com/office/drawing/2014/main" id="{E5F51C96-65B4-49E4-B8B1-10634E02E99D}"/>
              </a:ext>
            </a:extLst>
          </p:cNvPr>
          <p:cNvSpPr/>
          <p:nvPr/>
        </p:nvSpPr>
        <p:spPr>
          <a:xfrm>
            <a:off x="3774951" y="5402228"/>
            <a:ext cx="3096344" cy="57606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&lt;footer&gt;</a:t>
            </a:r>
          </a:p>
        </p:txBody>
      </p:sp>
      <p:sp>
        <p:nvSpPr>
          <p:cNvPr id="11" name="TextBox 10">
            <a:extLst>
              <a:ext uri="{FF2B5EF4-FFF2-40B4-BE49-F238E27FC236}">
                <a16:creationId xmlns:a16="http://schemas.microsoft.com/office/drawing/2014/main" id="{4A8DD6D0-8EC9-4C9D-A782-AD49E9FDC470}"/>
              </a:ext>
            </a:extLst>
          </p:cNvPr>
          <p:cNvSpPr txBox="1"/>
          <p:nvPr/>
        </p:nvSpPr>
        <p:spPr>
          <a:xfrm>
            <a:off x="4860032" y="4262525"/>
            <a:ext cx="720080" cy="1200329"/>
          </a:xfrm>
          <a:prstGeom prst="rect">
            <a:avLst/>
          </a:prstGeom>
          <a:noFill/>
        </p:spPr>
        <p:txBody>
          <a:bodyPr wrap="square" rtlCol="0">
            <a:spAutoFit/>
          </a:bodyPr>
          <a:lstStyle/>
          <a:p>
            <a:r>
              <a:rPr lang="en-GB" sz="3600" dirty="0"/>
              <a:t>……</a:t>
            </a:r>
          </a:p>
        </p:txBody>
      </p:sp>
    </p:spTree>
    <p:extLst>
      <p:ext uri="{BB962C8B-B14F-4D97-AF65-F5344CB8AC3E}">
        <p14:creationId xmlns:p14="http://schemas.microsoft.com/office/powerpoint/2010/main" val="2592007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The &lt;</a:t>
            </a:r>
            <a:r>
              <a:rPr lang="en-GB" dirty="0" err="1"/>
              <a:t>nav</a:t>
            </a:r>
            <a:r>
              <a:rPr lang="en-GB" dirty="0"/>
              <a:t>&gt; tag defines a main section of navigation links or a menu bar.</a:t>
            </a:r>
          </a:p>
          <a:p>
            <a:r>
              <a:rPr lang="en-GB" dirty="0"/>
              <a:t>Not all links of a document should be in a &lt;</a:t>
            </a:r>
            <a:r>
              <a:rPr lang="en-GB" dirty="0" err="1"/>
              <a:t>nav</a:t>
            </a:r>
            <a:r>
              <a:rPr lang="en-GB" dirty="0"/>
              <a:t>&gt; element. </a:t>
            </a:r>
          </a:p>
          <a:p>
            <a:r>
              <a:rPr lang="en-GB" dirty="0"/>
              <a:t>The &lt;</a:t>
            </a:r>
            <a:r>
              <a:rPr lang="en-GB" dirty="0" err="1"/>
              <a:t>nav</a:t>
            </a:r>
            <a:r>
              <a:rPr lang="en-GB" dirty="0"/>
              <a:t>&gt; element is intended only for major block of navigation links.</a:t>
            </a:r>
          </a:p>
          <a:p>
            <a:endParaRPr lang="en-GB" dirty="0"/>
          </a:p>
        </p:txBody>
      </p:sp>
      <p:sp>
        <p:nvSpPr>
          <p:cNvPr id="3" name="Title 2"/>
          <p:cNvSpPr>
            <a:spLocks noGrp="1"/>
          </p:cNvSpPr>
          <p:nvPr>
            <p:ph type="title"/>
          </p:nvPr>
        </p:nvSpPr>
        <p:spPr/>
        <p:txBody>
          <a:bodyPr/>
          <a:lstStyle/>
          <a:p>
            <a:r>
              <a:rPr lang="en-GB" dirty="0"/>
              <a:t>HTML5: &lt;</a:t>
            </a:r>
            <a:r>
              <a:rPr lang="en-GB" dirty="0" err="1"/>
              <a:t>nav</a:t>
            </a:r>
            <a:r>
              <a:rPr lang="en-GB" dirty="0"/>
              <a:t>&gt;</a:t>
            </a:r>
          </a:p>
        </p:txBody>
      </p:sp>
      <p:pic>
        <p:nvPicPr>
          <p:cNvPr id="4" name="Picture 3">
            <a:extLst>
              <a:ext uri="{FF2B5EF4-FFF2-40B4-BE49-F238E27FC236}">
                <a16:creationId xmlns:a16="http://schemas.microsoft.com/office/drawing/2014/main" id="{337EDDD1-14D3-4722-B98C-BC10777657E6}"/>
              </a:ext>
            </a:extLst>
          </p:cNvPr>
          <p:cNvPicPr>
            <a:picLocks noChangeAspect="1"/>
          </p:cNvPicPr>
          <p:nvPr/>
        </p:nvPicPr>
        <p:blipFill rotWithShape="1">
          <a:blip r:embed="rId3"/>
          <a:srcRect r="30649"/>
          <a:stretch/>
        </p:blipFill>
        <p:spPr>
          <a:xfrm>
            <a:off x="611560" y="4509120"/>
            <a:ext cx="7344816" cy="1008112"/>
          </a:xfrm>
          <a:prstGeom prst="rect">
            <a:avLst/>
          </a:prstGeom>
        </p:spPr>
      </p:pic>
    </p:spTree>
    <p:extLst>
      <p:ext uri="{BB962C8B-B14F-4D97-AF65-F5344CB8AC3E}">
        <p14:creationId xmlns:p14="http://schemas.microsoft.com/office/powerpoint/2010/main" val="1331756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B9B368-8855-4352-A803-C5C6B5DCAE57}"/>
              </a:ext>
            </a:extLst>
          </p:cNvPr>
          <p:cNvSpPr>
            <a:spLocks noGrp="1"/>
          </p:cNvSpPr>
          <p:nvPr>
            <p:ph type="title"/>
          </p:nvPr>
        </p:nvSpPr>
        <p:spPr/>
        <p:txBody>
          <a:bodyPr/>
          <a:lstStyle/>
          <a:p>
            <a:r>
              <a:rPr lang="en-GB" dirty="0"/>
              <a:t>Website Menu (repeated)</a:t>
            </a:r>
          </a:p>
        </p:txBody>
      </p:sp>
      <p:pic>
        <p:nvPicPr>
          <p:cNvPr id="5" name="Picture 4">
            <a:extLst>
              <a:ext uri="{FF2B5EF4-FFF2-40B4-BE49-F238E27FC236}">
                <a16:creationId xmlns:a16="http://schemas.microsoft.com/office/drawing/2014/main" id="{105C5E0F-0B57-40FF-9ADC-A2CEB72E670D}"/>
              </a:ext>
            </a:extLst>
          </p:cNvPr>
          <p:cNvPicPr>
            <a:picLocks noChangeAspect="1"/>
          </p:cNvPicPr>
          <p:nvPr/>
        </p:nvPicPr>
        <p:blipFill>
          <a:blip r:embed="rId2"/>
          <a:stretch>
            <a:fillRect/>
          </a:stretch>
        </p:blipFill>
        <p:spPr>
          <a:xfrm>
            <a:off x="611560" y="2132856"/>
            <a:ext cx="6429375" cy="3171825"/>
          </a:xfrm>
          <a:prstGeom prst="rect">
            <a:avLst/>
          </a:prstGeom>
        </p:spPr>
      </p:pic>
      <p:pic>
        <p:nvPicPr>
          <p:cNvPr id="4" name="Picture 3">
            <a:extLst>
              <a:ext uri="{FF2B5EF4-FFF2-40B4-BE49-F238E27FC236}">
                <a16:creationId xmlns:a16="http://schemas.microsoft.com/office/drawing/2014/main" id="{2B866A7B-F75D-4808-A323-5E0C653DADF8}"/>
              </a:ext>
            </a:extLst>
          </p:cNvPr>
          <p:cNvPicPr>
            <a:picLocks noChangeAspect="1"/>
          </p:cNvPicPr>
          <p:nvPr/>
        </p:nvPicPr>
        <p:blipFill>
          <a:blip r:embed="rId3"/>
          <a:stretch>
            <a:fillRect/>
          </a:stretch>
        </p:blipFill>
        <p:spPr>
          <a:xfrm>
            <a:off x="6084168" y="3789040"/>
            <a:ext cx="2209800" cy="1762125"/>
          </a:xfrm>
          <a:prstGeom prst="rect">
            <a:avLst/>
          </a:prstGeom>
          <a:ln>
            <a:solidFill>
              <a:schemeClr val="accent1">
                <a:shade val="50000"/>
              </a:schemeClr>
            </a:solidFill>
          </a:ln>
        </p:spPr>
      </p:pic>
    </p:spTree>
    <p:extLst>
      <p:ext uri="{BB962C8B-B14F-4D97-AF65-F5344CB8AC3E}">
        <p14:creationId xmlns:p14="http://schemas.microsoft.com/office/powerpoint/2010/main" val="2755510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511</TotalTime>
  <Words>1341</Words>
  <Application>Microsoft Office PowerPoint</Application>
  <PresentationFormat>On-screen Show (4:3)</PresentationFormat>
  <Paragraphs>196</Paragraphs>
  <Slides>23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Courier New</vt:lpstr>
      <vt:lpstr>Lucida Sans Unicode</vt:lpstr>
      <vt:lpstr>Verdana</vt:lpstr>
      <vt:lpstr>Wingdings 2</vt:lpstr>
      <vt:lpstr>Wingdings 3</vt:lpstr>
      <vt:lpstr>Concourse</vt:lpstr>
      <vt:lpstr>HTML5 Semantic Tags</vt:lpstr>
      <vt:lpstr>What is new?</vt:lpstr>
      <vt:lpstr>Basic Block and Inline Tags</vt:lpstr>
      <vt:lpstr>Dividing a Page into Blocks/Parts</vt:lpstr>
      <vt:lpstr>HTML5: &lt;header&gt;</vt:lpstr>
      <vt:lpstr>Header Code (repeated)</vt:lpstr>
      <vt:lpstr>Page Structure</vt:lpstr>
      <vt:lpstr>HTML5: &lt;nav&gt;</vt:lpstr>
      <vt:lpstr>Website Menu (repeated)</vt:lpstr>
      <vt:lpstr>HTML5: &lt;main&gt;</vt:lpstr>
      <vt:lpstr>Main Content (unique)</vt:lpstr>
      <vt:lpstr>HTML5: &lt;footer&gt; </vt:lpstr>
      <vt:lpstr>&lt;footer&gt; (repeated)</vt:lpstr>
      <vt:lpstr>HTML5: &lt;section&gt;</vt:lpstr>
      <vt:lpstr>&lt;section&gt; example</vt:lpstr>
      <vt:lpstr>HTML5: &lt;article&gt;</vt:lpstr>
      <vt:lpstr>&lt;article&gt; example</vt:lpstr>
      <vt:lpstr>&lt;hgroup&gt;</vt:lpstr>
      <vt:lpstr>&lt;aside&gt;</vt:lpstr>
      <vt:lpstr>&lt;address&gt;</vt:lpstr>
      <vt:lpstr>&lt;address&gt; example</vt:lpstr>
      <vt:lpstr>HTML5: &lt;figure&gt;</vt:lpstr>
      <vt:lpstr>Ed Sheeran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HTML5 Structural Tags</dc:title>
  <dc:creator>Derek Peacock</dc:creator>
  <cp:lastModifiedBy>Derek Peacock</cp:lastModifiedBy>
  <cp:revision>46</cp:revision>
  <dcterms:created xsi:type="dcterms:W3CDTF">2011-11-28T16:08:44Z</dcterms:created>
  <dcterms:modified xsi:type="dcterms:W3CDTF">2018-01-10T15:21:29Z</dcterms:modified>
</cp:coreProperties>
</file>