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6" r:id="rId2"/>
    <p:sldId id="274" r:id="rId3"/>
    <p:sldId id="264" r:id="rId4"/>
    <p:sldId id="265" r:id="rId5"/>
    <p:sldId id="269" r:id="rId6"/>
    <p:sldId id="273" r:id="rId7"/>
    <p:sldId id="266" r:id="rId8"/>
    <p:sldId id="268" r:id="rId9"/>
    <p:sldId id="27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995" autoAdjust="0"/>
  </p:normalViewPr>
  <p:slideViewPr>
    <p:cSldViewPr>
      <p:cViewPr varScale="1">
        <p:scale>
          <a:sx n="95" d="100"/>
          <a:sy n="95" d="100"/>
        </p:scale>
        <p:origin x="-1458"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smtClean="0"/>
              <a:t>Using Tables</a:t>
            </a: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2E86807-0326-49B2-B567-F8810756A6B6}" type="datetime3">
              <a:rPr lang="en-GB" smtClean="0"/>
              <a:t>2 April, 2012</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smtClean="0"/>
              <a:t>Dr Derek Peacock</a:t>
            </a: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576F5D3-5EA2-432C-898A-675224396300}" type="slidenum">
              <a:rPr lang="en-GB" smtClean="0"/>
              <a:t>‹#›</a:t>
            </a:fld>
            <a:endParaRPr lang="en-GB"/>
          </a:p>
        </p:txBody>
      </p:sp>
    </p:spTree>
    <p:extLst>
      <p:ext uri="{BB962C8B-B14F-4D97-AF65-F5344CB8AC3E}">
        <p14:creationId xmlns:p14="http://schemas.microsoft.com/office/powerpoint/2010/main" val="3508491842"/>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smtClean="0"/>
              <a:t>Using Tables</a:t>
            </a: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AE5C28-61F5-4371-9ABB-46040D3BB369}" type="datetime3">
              <a:rPr lang="en-GB" smtClean="0"/>
              <a:t>2 April, 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smtClean="0"/>
              <a:t>Dr Derek Peacock</a:t>
            </a: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F626F9-D534-4D91-A9C6-65F797397682}" type="slidenum">
              <a:rPr lang="en-GB" smtClean="0"/>
              <a:t>‹#›</a:t>
            </a:fld>
            <a:endParaRPr lang="en-GB"/>
          </a:p>
        </p:txBody>
      </p:sp>
    </p:spTree>
    <p:extLst>
      <p:ext uri="{BB962C8B-B14F-4D97-AF65-F5344CB8AC3E}">
        <p14:creationId xmlns:p14="http://schemas.microsoft.com/office/powerpoint/2010/main" val="600295774"/>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8F626F9-D534-4D91-A9C6-65F797397682}" type="slidenum">
              <a:rPr lang="en-GB" smtClean="0"/>
              <a:t>1</a:t>
            </a:fld>
            <a:endParaRPr lang="en-GB"/>
          </a:p>
        </p:txBody>
      </p:sp>
      <p:sp>
        <p:nvSpPr>
          <p:cNvPr id="5" name="Date Placeholder 4"/>
          <p:cNvSpPr>
            <a:spLocks noGrp="1"/>
          </p:cNvSpPr>
          <p:nvPr>
            <p:ph type="dt" idx="11"/>
          </p:nvPr>
        </p:nvSpPr>
        <p:spPr/>
        <p:txBody>
          <a:bodyPr/>
          <a:lstStyle/>
          <a:p>
            <a:fld id="{8E81680A-66B1-4944-8FAA-1D5C318BC252}" type="datetime3">
              <a:rPr lang="en-GB" smtClean="0"/>
              <a:t>2 April, 2012</a:t>
            </a:fld>
            <a:endParaRPr lang="en-GB"/>
          </a:p>
        </p:txBody>
      </p:sp>
      <p:sp>
        <p:nvSpPr>
          <p:cNvPr id="6" name="Footer Placeholder 5"/>
          <p:cNvSpPr>
            <a:spLocks noGrp="1"/>
          </p:cNvSpPr>
          <p:nvPr>
            <p:ph type="ftr" sz="quarter" idx="12"/>
          </p:nvPr>
        </p:nvSpPr>
        <p:spPr/>
        <p:txBody>
          <a:bodyPr/>
          <a:lstStyle/>
          <a:p>
            <a:r>
              <a:rPr lang="en-GB" smtClean="0"/>
              <a:t>Dr Derek Peacock</a:t>
            </a:r>
            <a:endParaRPr lang="en-GB"/>
          </a:p>
        </p:txBody>
      </p:sp>
      <p:sp>
        <p:nvSpPr>
          <p:cNvPr id="7" name="Header Placeholder 6"/>
          <p:cNvSpPr>
            <a:spLocks noGrp="1"/>
          </p:cNvSpPr>
          <p:nvPr>
            <p:ph type="hdr" sz="quarter" idx="13"/>
          </p:nvPr>
        </p:nvSpPr>
        <p:spPr/>
        <p:txBody>
          <a:bodyPr/>
          <a:lstStyle/>
          <a:p>
            <a:r>
              <a:rPr lang="en-GB" smtClean="0"/>
              <a:t>Using Tables</a:t>
            </a:r>
            <a:endParaRPr lang="en-GB"/>
          </a:p>
        </p:txBody>
      </p:sp>
    </p:spTree>
    <p:extLst>
      <p:ext uri="{BB962C8B-B14F-4D97-AF65-F5344CB8AC3E}">
        <p14:creationId xmlns:p14="http://schemas.microsoft.com/office/powerpoint/2010/main" val="1379964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Tables can be most easily created and</a:t>
            </a:r>
            <a:r>
              <a:rPr lang="en-GB" baseline="0" dirty="0" smtClean="0"/>
              <a:t> edited in design view.  </a:t>
            </a:r>
            <a:r>
              <a:rPr lang="en-GB" b="1" baseline="0" dirty="0" smtClean="0"/>
              <a:t>Insert -&gt; Table </a:t>
            </a:r>
            <a:r>
              <a:rPr lang="en-GB" baseline="0" dirty="0" smtClean="0"/>
              <a:t>brings up a Create Table wizard in which the number of columns and rows can be specified, and certain rows and columns can be defined as row or column headers.</a:t>
            </a:r>
            <a:endParaRPr lang="en-GB" dirty="0" smtClean="0"/>
          </a:p>
          <a:p>
            <a:endParaRPr lang="en-GB" dirty="0" smtClean="0"/>
          </a:p>
          <a:p>
            <a:r>
              <a:rPr lang="en-GB" dirty="0" smtClean="0"/>
              <a:t>It is probably best to adjust the overall width of the table before typing in the table contents.  The cells will adjust in width as content is added.  Also column widths can be further adjusted by dragging column borders to the desired width.</a:t>
            </a:r>
            <a:endParaRPr lang="en-GB" dirty="0"/>
          </a:p>
        </p:txBody>
      </p:sp>
      <p:sp>
        <p:nvSpPr>
          <p:cNvPr id="4" name="Slide Number Placeholder 3"/>
          <p:cNvSpPr>
            <a:spLocks noGrp="1"/>
          </p:cNvSpPr>
          <p:nvPr>
            <p:ph type="sldNum" sz="quarter" idx="10"/>
          </p:nvPr>
        </p:nvSpPr>
        <p:spPr/>
        <p:txBody>
          <a:bodyPr/>
          <a:lstStyle/>
          <a:p>
            <a:fld id="{28F626F9-D534-4D91-A9C6-65F797397682}" type="slidenum">
              <a:rPr lang="en-GB" smtClean="0"/>
              <a:t>2</a:t>
            </a:fld>
            <a:endParaRPr lang="en-GB"/>
          </a:p>
        </p:txBody>
      </p:sp>
      <p:sp>
        <p:nvSpPr>
          <p:cNvPr id="5" name="Date Placeholder 4"/>
          <p:cNvSpPr>
            <a:spLocks noGrp="1"/>
          </p:cNvSpPr>
          <p:nvPr>
            <p:ph type="dt" idx="11"/>
          </p:nvPr>
        </p:nvSpPr>
        <p:spPr/>
        <p:txBody>
          <a:bodyPr/>
          <a:lstStyle/>
          <a:p>
            <a:fld id="{759FDF9D-422C-4D98-A518-151034F3D46F}" type="datetime3">
              <a:rPr lang="en-GB" smtClean="0"/>
              <a:t>2 April, 2012</a:t>
            </a:fld>
            <a:endParaRPr lang="en-GB"/>
          </a:p>
        </p:txBody>
      </p:sp>
      <p:sp>
        <p:nvSpPr>
          <p:cNvPr id="6" name="Footer Placeholder 5"/>
          <p:cNvSpPr>
            <a:spLocks noGrp="1"/>
          </p:cNvSpPr>
          <p:nvPr>
            <p:ph type="ftr" sz="quarter" idx="12"/>
          </p:nvPr>
        </p:nvSpPr>
        <p:spPr/>
        <p:txBody>
          <a:bodyPr/>
          <a:lstStyle/>
          <a:p>
            <a:r>
              <a:rPr lang="en-GB" smtClean="0"/>
              <a:t>Dr Derek Peacock</a:t>
            </a:r>
            <a:endParaRPr lang="en-GB"/>
          </a:p>
        </p:txBody>
      </p:sp>
      <p:sp>
        <p:nvSpPr>
          <p:cNvPr id="7" name="Header Placeholder 6"/>
          <p:cNvSpPr>
            <a:spLocks noGrp="1"/>
          </p:cNvSpPr>
          <p:nvPr>
            <p:ph type="hdr" sz="quarter" idx="13"/>
          </p:nvPr>
        </p:nvSpPr>
        <p:spPr/>
        <p:txBody>
          <a:bodyPr/>
          <a:lstStyle/>
          <a:p>
            <a:r>
              <a:rPr lang="en-GB" smtClean="0"/>
              <a:t>Using Tables</a:t>
            </a:r>
            <a:endParaRPr lang="en-GB"/>
          </a:p>
        </p:txBody>
      </p:sp>
    </p:spTree>
    <p:extLst>
      <p:ext uri="{BB962C8B-B14F-4D97-AF65-F5344CB8AC3E}">
        <p14:creationId xmlns:p14="http://schemas.microsoft.com/office/powerpoint/2010/main" val="4206519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If a table already exists in Word or Excel for example, then copy and paste the table in design view is the quickest way to create a web</a:t>
            </a:r>
            <a:r>
              <a:rPr lang="en-GB" baseline="0" dirty="0" smtClean="0"/>
              <a:t> based table. Alternatively drag the excel file into design view from the files panel.</a:t>
            </a:r>
          </a:p>
          <a:p>
            <a:endParaRPr lang="en-GB" baseline="0" dirty="0" smtClean="0"/>
          </a:p>
          <a:p>
            <a:r>
              <a:rPr lang="en-GB" baseline="0" dirty="0" smtClean="0"/>
              <a:t>If you want to change the alignment of text within a column, then select the column and in the properties panel select </a:t>
            </a:r>
            <a:r>
              <a:rPr lang="en-GB" b="1" baseline="0" dirty="0" err="1" smtClean="0"/>
              <a:t>Horz</a:t>
            </a:r>
            <a:r>
              <a:rPr lang="en-GB" baseline="0" dirty="0" smtClean="0"/>
              <a:t> (short for horizontal alignment) and select </a:t>
            </a:r>
            <a:r>
              <a:rPr lang="en-GB" b="1" baseline="0" dirty="0" err="1" smtClean="0"/>
              <a:t>Center</a:t>
            </a:r>
            <a:r>
              <a:rPr lang="en-GB" baseline="0" dirty="0" smtClean="0"/>
              <a:t> to centre the text.</a:t>
            </a:r>
          </a:p>
          <a:p>
            <a:endParaRPr lang="en-GB" baseline="0" dirty="0" smtClean="0"/>
          </a:p>
          <a:p>
            <a:r>
              <a:rPr lang="en-GB" baseline="0" dirty="0" smtClean="0"/>
              <a:t>To make the first row of a table into table headers, select the row and click </a:t>
            </a:r>
            <a:r>
              <a:rPr lang="en-GB" b="1" baseline="0" dirty="0" smtClean="0"/>
              <a:t>Header</a:t>
            </a:r>
            <a:r>
              <a:rPr lang="en-GB" baseline="0" dirty="0" smtClean="0"/>
              <a:t> in the properties panel</a:t>
            </a:r>
            <a:endParaRPr lang="en-GB" dirty="0"/>
          </a:p>
        </p:txBody>
      </p:sp>
      <p:sp>
        <p:nvSpPr>
          <p:cNvPr id="4" name="Slide Number Placeholder 3"/>
          <p:cNvSpPr>
            <a:spLocks noGrp="1"/>
          </p:cNvSpPr>
          <p:nvPr>
            <p:ph type="sldNum" sz="quarter" idx="10"/>
          </p:nvPr>
        </p:nvSpPr>
        <p:spPr/>
        <p:txBody>
          <a:bodyPr/>
          <a:lstStyle/>
          <a:p>
            <a:fld id="{28F626F9-D534-4D91-A9C6-65F797397682}" type="slidenum">
              <a:rPr lang="en-GB" smtClean="0"/>
              <a:t>3</a:t>
            </a:fld>
            <a:endParaRPr lang="en-GB"/>
          </a:p>
        </p:txBody>
      </p:sp>
      <p:sp>
        <p:nvSpPr>
          <p:cNvPr id="5" name="Date Placeholder 4"/>
          <p:cNvSpPr>
            <a:spLocks noGrp="1"/>
          </p:cNvSpPr>
          <p:nvPr>
            <p:ph type="dt" idx="11"/>
          </p:nvPr>
        </p:nvSpPr>
        <p:spPr/>
        <p:txBody>
          <a:bodyPr/>
          <a:lstStyle/>
          <a:p>
            <a:fld id="{6D4AFC1A-1CE7-42B0-8B7E-F4414D24B650}" type="datetime3">
              <a:rPr lang="en-GB" smtClean="0"/>
              <a:t>2 April, 2012</a:t>
            </a:fld>
            <a:endParaRPr lang="en-GB"/>
          </a:p>
        </p:txBody>
      </p:sp>
      <p:sp>
        <p:nvSpPr>
          <p:cNvPr id="6" name="Footer Placeholder 5"/>
          <p:cNvSpPr>
            <a:spLocks noGrp="1"/>
          </p:cNvSpPr>
          <p:nvPr>
            <p:ph type="ftr" sz="quarter" idx="12"/>
          </p:nvPr>
        </p:nvSpPr>
        <p:spPr/>
        <p:txBody>
          <a:bodyPr/>
          <a:lstStyle/>
          <a:p>
            <a:r>
              <a:rPr lang="en-GB" smtClean="0"/>
              <a:t>Dr Derek Peacock</a:t>
            </a:r>
            <a:endParaRPr lang="en-GB"/>
          </a:p>
        </p:txBody>
      </p:sp>
      <p:sp>
        <p:nvSpPr>
          <p:cNvPr id="7" name="Header Placeholder 6"/>
          <p:cNvSpPr>
            <a:spLocks noGrp="1"/>
          </p:cNvSpPr>
          <p:nvPr>
            <p:ph type="hdr" sz="quarter" idx="13"/>
          </p:nvPr>
        </p:nvSpPr>
        <p:spPr/>
        <p:txBody>
          <a:bodyPr/>
          <a:lstStyle/>
          <a:p>
            <a:r>
              <a:rPr lang="en-GB" smtClean="0"/>
              <a:t>Using Tables</a:t>
            </a:r>
            <a:endParaRPr lang="en-GB"/>
          </a:p>
        </p:txBody>
      </p:sp>
    </p:spTree>
    <p:extLst>
      <p:ext uri="{BB962C8B-B14F-4D97-AF65-F5344CB8AC3E}">
        <p14:creationId xmlns:p14="http://schemas.microsoft.com/office/powerpoint/2010/main" val="2719744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table</a:t>
            </a:r>
            <a:r>
              <a:rPr lang="en-GB" baseline="0" dirty="0" smtClean="0"/>
              <a:t> will look similar to the one shown above where the first row are column headings.</a:t>
            </a:r>
            <a:endParaRPr lang="en-GB" dirty="0"/>
          </a:p>
        </p:txBody>
      </p:sp>
      <p:sp>
        <p:nvSpPr>
          <p:cNvPr id="4" name="Slide Number Placeholder 3"/>
          <p:cNvSpPr>
            <a:spLocks noGrp="1"/>
          </p:cNvSpPr>
          <p:nvPr>
            <p:ph type="sldNum" sz="quarter" idx="10"/>
          </p:nvPr>
        </p:nvSpPr>
        <p:spPr/>
        <p:txBody>
          <a:bodyPr/>
          <a:lstStyle/>
          <a:p>
            <a:fld id="{28F626F9-D534-4D91-A9C6-65F797397682}" type="slidenum">
              <a:rPr lang="en-GB" smtClean="0"/>
              <a:t>4</a:t>
            </a:fld>
            <a:endParaRPr lang="en-GB"/>
          </a:p>
        </p:txBody>
      </p:sp>
      <p:sp>
        <p:nvSpPr>
          <p:cNvPr id="5" name="Date Placeholder 4"/>
          <p:cNvSpPr>
            <a:spLocks noGrp="1"/>
          </p:cNvSpPr>
          <p:nvPr>
            <p:ph type="dt" idx="11"/>
          </p:nvPr>
        </p:nvSpPr>
        <p:spPr/>
        <p:txBody>
          <a:bodyPr/>
          <a:lstStyle/>
          <a:p>
            <a:fld id="{2DBC823F-F0C3-49C9-A2EC-C0E4A46F12C8}" type="datetime3">
              <a:rPr lang="en-GB" smtClean="0"/>
              <a:t>2 April, 2012</a:t>
            </a:fld>
            <a:endParaRPr lang="en-GB"/>
          </a:p>
        </p:txBody>
      </p:sp>
      <p:sp>
        <p:nvSpPr>
          <p:cNvPr id="6" name="Footer Placeholder 5"/>
          <p:cNvSpPr>
            <a:spLocks noGrp="1"/>
          </p:cNvSpPr>
          <p:nvPr>
            <p:ph type="ftr" sz="quarter" idx="12"/>
          </p:nvPr>
        </p:nvSpPr>
        <p:spPr/>
        <p:txBody>
          <a:bodyPr/>
          <a:lstStyle/>
          <a:p>
            <a:r>
              <a:rPr lang="en-GB" smtClean="0"/>
              <a:t>Dr Derek Peacock</a:t>
            </a:r>
            <a:endParaRPr lang="en-GB"/>
          </a:p>
        </p:txBody>
      </p:sp>
      <p:sp>
        <p:nvSpPr>
          <p:cNvPr id="7" name="Header Placeholder 6"/>
          <p:cNvSpPr>
            <a:spLocks noGrp="1"/>
          </p:cNvSpPr>
          <p:nvPr>
            <p:ph type="hdr" sz="quarter" idx="13"/>
          </p:nvPr>
        </p:nvSpPr>
        <p:spPr/>
        <p:txBody>
          <a:bodyPr/>
          <a:lstStyle/>
          <a:p>
            <a:r>
              <a:rPr lang="en-GB" smtClean="0"/>
              <a:t>Using Tables</a:t>
            </a:r>
            <a:endParaRPr lang="en-GB"/>
          </a:p>
        </p:txBody>
      </p:sp>
    </p:spTree>
    <p:extLst>
      <p:ext uri="{BB962C8B-B14F-4D97-AF65-F5344CB8AC3E}">
        <p14:creationId xmlns:p14="http://schemas.microsoft.com/office/powerpoint/2010/main" val="2335699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a:t>
            </a:r>
            <a:r>
              <a:rPr lang="en-GB" baseline="0" dirty="0" smtClean="0"/>
              <a:t> is quite of lot of code needed to create an HTML table.  The table is enclosed in &lt;table&gt; tags, and each row in the table is enclosed in &lt;</a:t>
            </a:r>
            <a:r>
              <a:rPr lang="en-GB" baseline="0" dirty="0" err="1" smtClean="0"/>
              <a:t>tr</a:t>
            </a:r>
            <a:r>
              <a:rPr lang="en-GB" baseline="0" dirty="0" smtClean="0"/>
              <a:t>&gt; tags.</a:t>
            </a:r>
          </a:p>
          <a:p>
            <a:endParaRPr lang="en-GB" baseline="0" dirty="0" smtClean="0"/>
          </a:p>
          <a:p>
            <a:r>
              <a:rPr lang="en-GB" baseline="0" dirty="0" smtClean="0"/>
              <a:t>Each cell in the table is either a &lt;td&gt; for a normal cell, or &lt;</a:t>
            </a:r>
            <a:r>
              <a:rPr lang="en-GB" baseline="0" dirty="0" err="1" smtClean="0"/>
              <a:t>th</a:t>
            </a:r>
            <a:r>
              <a:rPr lang="en-GB" baseline="0" dirty="0" smtClean="0"/>
              <a:t>&gt; for a row or column heading cell. As each table tends to have different column widths this is a case where some styling can be included in the html.</a:t>
            </a:r>
            <a:endParaRPr lang="en-GB" dirty="0"/>
          </a:p>
        </p:txBody>
      </p:sp>
      <p:sp>
        <p:nvSpPr>
          <p:cNvPr id="4" name="Slide Number Placeholder 3"/>
          <p:cNvSpPr>
            <a:spLocks noGrp="1"/>
          </p:cNvSpPr>
          <p:nvPr>
            <p:ph type="sldNum" sz="quarter" idx="10"/>
          </p:nvPr>
        </p:nvSpPr>
        <p:spPr/>
        <p:txBody>
          <a:bodyPr/>
          <a:lstStyle/>
          <a:p>
            <a:fld id="{28F626F9-D534-4D91-A9C6-65F797397682}" type="slidenum">
              <a:rPr lang="en-GB" smtClean="0"/>
              <a:t>5</a:t>
            </a:fld>
            <a:endParaRPr lang="en-GB"/>
          </a:p>
        </p:txBody>
      </p:sp>
      <p:sp>
        <p:nvSpPr>
          <p:cNvPr id="5" name="Date Placeholder 4"/>
          <p:cNvSpPr>
            <a:spLocks noGrp="1"/>
          </p:cNvSpPr>
          <p:nvPr>
            <p:ph type="dt" idx="11"/>
          </p:nvPr>
        </p:nvSpPr>
        <p:spPr/>
        <p:txBody>
          <a:bodyPr/>
          <a:lstStyle/>
          <a:p>
            <a:fld id="{C11DE941-2E39-4E61-BD85-26B573C55AE8}" type="datetime3">
              <a:rPr lang="en-GB" smtClean="0"/>
              <a:t>2 April, 2012</a:t>
            </a:fld>
            <a:endParaRPr lang="en-GB"/>
          </a:p>
        </p:txBody>
      </p:sp>
      <p:sp>
        <p:nvSpPr>
          <p:cNvPr id="6" name="Footer Placeholder 5"/>
          <p:cNvSpPr>
            <a:spLocks noGrp="1"/>
          </p:cNvSpPr>
          <p:nvPr>
            <p:ph type="ftr" sz="quarter" idx="12"/>
          </p:nvPr>
        </p:nvSpPr>
        <p:spPr/>
        <p:txBody>
          <a:bodyPr/>
          <a:lstStyle/>
          <a:p>
            <a:r>
              <a:rPr lang="en-GB" smtClean="0"/>
              <a:t>Dr Derek Peacock</a:t>
            </a:r>
            <a:endParaRPr lang="en-GB"/>
          </a:p>
        </p:txBody>
      </p:sp>
      <p:sp>
        <p:nvSpPr>
          <p:cNvPr id="7" name="Header Placeholder 6"/>
          <p:cNvSpPr>
            <a:spLocks noGrp="1"/>
          </p:cNvSpPr>
          <p:nvPr>
            <p:ph type="hdr" sz="quarter" idx="13"/>
          </p:nvPr>
        </p:nvSpPr>
        <p:spPr/>
        <p:txBody>
          <a:bodyPr/>
          <a:lstStyle/>
          <a:p>
            <a:r>
              <a:rPr lang="en-GB" smtClean="0"/>
              <a:t>Using Tables</a:t>
            </a:r>
            <a:endParaRPr lang="en-GB"/>
          </a:p>
        </p:txBody>
      </p:sp>
    </p:spTree>
    <p:extLst>
      <p:ext uri="{BB962C8B-B14F-4D97-AF65-F5344CB8AC3E}">
        <p14:creationId xmlns:p14="http://schemas.microsoft.com/office/powerpoint/2010/main" val="3213924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Tables can be given more structured if needed for styling purposes.  Tables can be subdivided into &lt;</a:t>
            </a:r>
            <a:r>
              <a:rPr lang="en-GB" b="1" dirty="0" err="1" smtClean="0"/>
              <a:t>thead</a:t>
            </a:r>
            <a:r>
              <a:rPr lang="en-GB" dirty="0" smtClean="0"/>
              <a:t>&gt;, &lt;</a:t>
            </a:r>
            <a:r>
              <a:rPr lang="en-GB" b="1" dirty="0" err="1" smtClean="0"/>
              <a:t>tbody</a:t>
            </a:r>
            <a:r>
              <a:rPr lang="en-GB" dirty="0" smtClean="0"/>
              <a:t>&gt; and &lt;</a:t>
            </a:r>
            <a:r>
              <a:rPr lang="en-GB" b="1" dirty="0" err="1" smtClean="0"/>
              <a:t>tfoot</a:t>
            </a:r>
            <a:r>
              <a:rPr lang="en-GB" dirty="0" smtClean="0"/>
              <a:t>&gt;.  It you need to add a </a:t>
            </a:r>
            <a:r>
              <a:rPr lang="en-GB" b="1" dirty="0" smtClean="0"/>
              <a:t>caption</a:t>
            </a:r>
            <a:r>
              <a:rPr lang="en-GB" baseline="0" dirty="0" smtClean="0"/>
              <a:t> to the table then the table can be enclosed inside a &lt;</a:t>
            </a:r>
            <a:r>
              <a:rPr lang="en-GB" b="1" baseline="0" dirty="0" smtClean="0"/>
              <a:t>figure</a:t>
            </a:r>
            <a:r>
              <a:rPr lang="en-GB" baseline="0" dirty="0" smtClean="0"/>
              <a:t>&gt; and the caption added with a &lt;</a:t>
            </a:r>
            <a:r>
              <a:rPr lang="en-GB" b="1" baseline="0" dirty="0" err="1" smtClean="0"/>
              <a:t>figcaption</a:t>
            </a:r>
            <a:r>
              <a:rPr lang="en-GB" baseline="0" dirty="0" smtClean="0"/>
              <a:t>&gt;</a:t>
            </a:r>
            <a:endParaRPr lang="en-GB" dirty="0"/>
          </a:p>
        </p:txBody>
      </p:sp>
      <p:sp>
        <p:nvSpPr>
          <p:cNvPr id="4" name="Slide Number Placeholder 3"/>
          <p:cNvSpPr>
            <a:spLocks noGrp="1"/>
          </p:cNvSpPr>
          <p:nvPr>
            <p:ph type="sldNum" sz="quarter" idx="10"/>
          </p:nvPr>
        </p:nvSpPr>
        <p:spPr/>
        <p:txBody>
          <a:bodyPr/>
          <a:lstStyle/>
          <a:p>
            <a:fld id="{28F626F9-D534-4D91-A9C6-65F797397682}" type="slidenum">
              <a:rPr lang="en-GB" smtClean="0"/>
              <a:t>6</a:t>
            </a:fld>
            <a:endParaRPr lang="en-GB"/>
          </a:p>
        </p:txBody>
      </p:sp>
      <p:sp>
        <p:nvSpPr>
          <p:cNvPr id="5" name="Date Placeholder 4"/>
          <p:cNvSpPr>
            <a:spLocks noGrp="1"/>
          </p:cNvSpPr>
          <p:nvPr>
            <p:ph type="dt" idx="11"/>
          </p:nvPr>
        </p:nvSpPr>
        <p:spPr/>
        <p:txBody>
          <a:bodyPr/>
          <a:lstStyle/>
          <a:p>
            <a:fld id="{B3A0462D-83DF-48E7-A4F2-EE6B71365ECB}" type="datetime3">
              <a:rPr lang="en-GB" smtClean="0"/>
              <a:t>2 April, 2012</a:t>
            </a:fld>
            <a:endParaRPr lang="en-GB"/>
          </a:p>
        </p:txBody>
      </p:sp>
      <p:sp>
        <p:nvSpPr>
          <p:cNvPr id="6" name="Footer Placeholder 5"/>
          <p:cNvSpPr>
            <a:spLocks noGrp="1"/>
          </p:cNvSpPr>
          <p:nvPr>
            <p:ph type="ftr" sz="quarter" idx="12"/>
          </p:nvPr>
        </p:nvSpPr>
        <p:spPr/>
        <p:txBody>
          <a:bodyPr/>
          <a:lstStyle/>
          <a:p>
            <a:r>
              <a:rPr lang="en-GB" smtClean="0"/>
              <a:t>Dr Derek Peacock</a:t>
            </a:r>
            <a:endParaRPr lang="en-GB"/>
          </a:p>
        </p:txBody>
      </p:sp>
      <p:sp>
        <p:nvSpPr>
          <p:cNvPr id="7" name="Header Placeholder 6"/>
          <p:cNvSpPr>
            <a:spLocks noGrp="1"/>
          </p:cNvSpPr>
          <p:nvPr>
            <p:ph type="hdr" sz="quarter" idx="13"/>
          </p:nvPr>
        </p:nvSpPr>
        <p:spPr/>
        <p:txBody>
          <a:bodyPr/>
          <a:lstStyle/>
          <a:p>
            <a:r>
              <a:rPr lang="en-GB" smtClean="0"/>
              <a:t>Using Tables</a:t>
            </a:r>
            <a:endParaRPr lang="en-GB"/>
          </a:p>
        </p:txBody>
      </p:sp>
    </p:spTree>
    <p:extLst>
      <p:ext uri="{BB962C8B-B14F-4D97-AF65-F5344CB8AC3E}">
        <p14:creationId xmlns:p14="http://schemas.microsoft.com/office/powerpoint/2010/main" val="9048494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Simple styling can be added so that the table has space</a:t>
            </a:r>
            <a:r>
              <a:rPr lang="en-GB" baseline="0" dirty="0" smtClean="0"/>
              <a:t> around it (margin) and a border.  All cells can also be given a border and some space inside the cells using padding. Finally </a:t>
            </a:r>
            <a:r>
              <a:rPr lang="en-GB" baseline="0" dirty="0" err="1" smtClean="0"/>
              <a:t>yhr</a:t>
            </a:r>
            <a:r>
              <a:rPr lang="en-GB" baseline="0" dirty="0" smtClean="0"/>
              <a:t> column headings can be made to stand out by selecting a background colour.</a:t>
            </a:r>
            <a:endParaRPr lang="en-GB" dirty="0"/>
          </a:p>
        </p:txBody>
      </p:sp>
      <p:sp>
        <p:nvSpPr>
          <p:cNvPr id="4" name="Slide Number Placeholder 3"/>
          <p:cNvSpPr>
            <a:spLocks noGrp="1"/>
          </p:cNvSpPr>
          <p:nvPr>
            <p:ph type="sldNum" sz="quarter" idx="10"/>
          </p:nvPr>
        </p:nvSpPr>
        <p:spPr/>
        <p:txBody>
          <a:bodyPr/>
          <a:lstStyle/>
          <a:p>
            <a:fld id="{28F626F9-D534-4D91-A9C6-65F797397682}" type="slidenum">
              <a:rPr lang="en-GB" smtClean="0"/>
              <a:t>7</a:t>
            </a:fld>
            <a:endParaRPr lang="en-GB"/>
          </a:p>
        </p:txBody>
      </p:sp>
      <p:sp>
        <p:nvSpPr>
          <p:cNvPr id="5" name="Date Placeholder 4"/>
          <p:cNvSpPr>
            <a:spLocks noGrp="1"/>
          </p:cNvSpPr>
          <p:nvPr>
            <p:ph type="dt" idx="11"/>
          </p:nvPr>
        </p:nvSpPr>
        <p:spPr/>
        <p:txBody>
          <a:bodyPr/>
          <a:lstStyle/>
          <a:p>
            <a:fld id="{84E539EB-E3D2-4108-B174-E667B2894CD3}" type="datetime3">
              <a:rPr lang="en-GB" smtClean="0"/>
              <a:t>2 April, 2012</a:t>
            </a:fld>
            <a:endParaRPr lang="en-GB"/>
          </a:p>
        </p:txBody>
      </p:sp>
      <p:sp>
        <p:nvSpPr>
          <p:cNvPr id="6" name="Footer Placeholder 5"/>
          <p:cNvSpPr>
            <a:spLocks noGrp="1"/>
          </p:cNvSpPr>
          <p:nvPr>
            <p:ph type="ftr" sz="quarter" idx="12"/>
          </p:nvPr>
        </p:nvSpPr>
        <p:spPr/>
        <p:txBody>
          <a:bodyPr/>
          <a:lstStyle/>
          <a:p>
            <a:r>
              <a:rPr lang="en-GB" smtClean="0"/>
              <a:t>Dr Derek Peacock</a:t>
            </a:r>
            <a:endParaRPr lang="en-GB"/>
          </a:p>
        </p:txBody>
      </p:sp>
      <p:sp>
        <p:nvSpPr>
          <p:cNvPr id="7" name="Header Placeholder 6"/>
          <p:cNvSpPr>
            <a:spLocks noGrp="1"/>
          </p:cNvSpPr>
          <p:nvPr>
            <p:ph type="hdr" sz="quarter" idx="13"/>
          </p:nvPr>
        </p:nvSpPr>
        <p:spPr/>
        <p:txBody>
          <a:bodyPr/>
          <a:lstStyle/>
          <a:p>
            <a:r>
              <a:rPr lang="en-GB" smtClean="0"/>
              <a:t>Using Tables</a:t>
            </a:r>
            <a:endParaRPr lang="en-GB"/>
          </a:p>
        </p:txBody>
      </p:sp>
    </p:spTree>
    <p:extLst>
      <p:ext uri="{BB962C8B-B14F-4D97-AF65-F5344CB8AC3E}">
        <p14:creationId xmlns:p14="http://schemas.microsoft.com/office/powerpoint/2010/main" val="2879879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screen shot above shows the effect of that</a:t>
            </a:r>
            <a:r>
              <a:rPr lang="en-GB" baseline="0" dirty="0" smtClean="0"/>
              <a:t> simple styling on the example table.</a:t>
            </a:r>
            <a:endParaRPr lang="en-GB" dirty="0"/>
          </a:p>
        </p:txBody>
      </p:sp>
      <p:sp>
        <p:nvSpPr>
          <p:cNvPr id="4" name="Slide Number Placeholder 3"/>
          <p:cNvSpPr>
            <a:spLocks noGrp="1"/>
          </p:cNvSpPr>
          <p:nvPr>
            <p:ph type="sldNum" sz="quarter" idx="10"/>
          </p:nvPr>
        </p:nvSpPr>
        <p:spPr/>
        <p:txBody>
          <a:bodyPr/>
          <a:lstStyle/>
          <a:p>
            <a:fld id="{28F626F9-D534-4D91-A9C6-65F797397682}" type="slidenum">
              <a:rPr lang="en-GB" smtClean="0"/>
              <a:t>8</a:t>
            </a:fld>
            <a:endParaRPr lang="en-GB"/>
          </a:p>
        </p:txBody>
      </p:sp>
      <p:sp>
        <p:nvSpPr>
          <p:cNvPr id="5" name="Date Placeholder 4"/>
          <p:cNvSpPr>
            <a:spLocks noGrp="1"/>
          </p:cNvSpPr>
          <p:nvPr>
            <p:ph type="dt" idx="11"/>
          </p:nvPr>
        </p:nvSpPr>
        <p:spPr/>
        <p:txBody>
          <a:bodyPr/>
          <a:lstStyle/>
          <a:p>
            <a:fld id="{EE5F37D2-8418-42DA-9FF8-D0D69FDC4B3B}" type="datetime3">
              <a:rPr lang="en-GB" smtClean="0"/>
              <a:t>2 April, 2012</a:t>
            </a:fld>
            <a:endParaRPr lang="en-GB"/>
          </a:p>
        </p:txBody>
      </p:sp>
      <p:sp>
        <p:nvSpPr>
          <p:cNvPr id="6" name="Footer Placeholder 5"/>
          <p:cNvSpPr>
            <a:spLocks noGrp="1"/>
          </p:cNvSpPr>
          <p:nvPr>
            <p:ph type="ftr" sz="quarter" idx="12"/>
          </p:nvPr>
        </p:nvSpPr>
        <p:spPr/>
        <p:txBody>
          <a:bodyPr/>
          <a:lstStyle/>
          <a:p>
            <a:r>
              <a:rPr lang="en-GB" smtClean="0"/>
              <a:t>Dr Derek Peacock</a:t>
            </a:r>
            <a:endParaRPr lang="en-GB"/>
          </a:p>
        </p:txBody>
      </p:sp>
      <p:sp>
        <p:nvSpPr>
          <p:cNvPr id="7" name="Header Placeholder 6"/>
          <p:cNvSpPr>
            <a:spLocks noGrp="1"/>
          </p:cNvSpPr>
          <p:nvPr>
            <p:ph type="hdr" sz="quarter" idx="13"/>
          </p:nvPr>
        </p:nvSpPr>
        <p:spPr/>
        <p:txBody>
          <a:bodyPr/>
          <a:lstStyle/>
          <a:p>
            <a:r>
              <a:rPr lang="en-GB" smtClean="0"/>
              <a:t>Using Tables</a:t>
            </a:r>
            <a:endParaRPr lang="en-GB"/>
          </a:p>
        </p:txBody>
      </p:sp>
    </p:spTree>
    <p:extLst>
      <p:ext uri="{BB962C8B-B14F-4D97-AF65-F5344CB8AC3E}">
        <p14:creationId xmlns:p14="http://schemas.microsoft.com/office/powerpoint/2010/main" val="38258572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Using CSS3 to style tables can result in tables that have</a:t>
            </a:r>
            <a:r>
              <a:rPr lang="en-GB" baseline="0" dirty="0" smtClean="0"/>
              <a:t> very distinctive styles.</a:t>
            </a:r>
            <a:endParaRPr lang="en-GB" dirty="0"/>
          </a:p>
        </p:txBody>
      </p:sp>
      <p:sp>
        <p:nvSpPr>
          <p:cNvPr id="4" name="Slide Number Placeholder 3"/>
          <p:cNvSpPr>
            <a:spLocks noGrp="1"/>
          </p:cNvSpPr>
          <p:nvPr>
            <p:ph type="sldNum" sz="quarter" idx="10"/>
          </p:nvPr>
        </p:nvSpPr>
        <p:spPr/>
        <p:txBody>
          <a:bodyPr/>
          <a:lstStyle/>
          <a:p>
            <a:fld id="{28F626F9-D534-4D91-A9C6-65F797397682}" type="slidenum">
              <a:rPr lang="en-GB" smtClean="0"/>
              <a:t>9</a:t>
            </a:fld>
            <a:endParaRPr lang="en-GB"/>
          </a:p>
        </p:txBody>
      </p:sp>
      <p:sp>
        <p:nvSpPr>
          <p:cNvPr id="5" name="Date Placeholder 4"/>
          <p:cNvSpPr>
            <a:spLocks noGrp="1"/>
          </p:cNvSpPr>
          <p:nvPr>
            <p:ph type="dt" idx="11"/>
          </p:nvPr>
        </p:nvSpPr>
        <p:spPr/>
        <p:txBody>
          <a:bodyPr/>
          <a:lstStyle/>
          <a:p>
            <a:fld id="{6F953A20-D8A4-4A18-B378-65244F6BB5D4}" type="datetime3">
              <a:rPr lang="en-GB" smtClean="0"/>
              <a:t>2 April, 2012</a:t>
            </a:fld>
            <a:endParaRPr lang="en-GB"/>
          </a:p>
        </p:txBody>
      </p:sp>
      <p:sp>
        <p:nvSpPr>
          <p:cNvPr id="6" name="Footer Placeholder 5"/>
          <p:cNvSpPr>
            <a:spLocks noGrp="1"/>
          </p:cNvSpPr>
          <p:nvPr>
            <p:ph type="ftr" sz="quarter" idx="12"/>
          </p:nvPr>
        </p:nvSpPr>
        <p:spPr/>
        <p:txBody>
          <a:bodyPr/>
          <a:lstStyle/>
          <a:p>
            <a:r>
              <a:rPr lang="en-GB" smtClean="0"/>
              <a:t>Dr Derek Peacock</a:t>
            </a:r>
            <a:endParaRPr lang="en-GB"/>
          </a:p>
        </p:txBody>
      </p:sp>
      <p:sp>
        <p:nvSpPr>
          <p:cNvPr id="7" name="Header Placeholder 6"/>
          <p:cNvSpPr>
            <a:spLocks noGrp="1"/>
          </p:cNvSpPr>
          <p:nvPr>
            <p:ph type="hdr" sz="quarter" idx="13"/>
          </p:nvPr>
        </p:nvSpPr>
        <p:spPr/>
        <p:txBody>
          <a:bodyPr/>
          <a:lstStyle/>
          <a:p>
            <a:r>
              <a:rPr lang="en-GB" smtClean="0"/>
              <a:t>Using Tables</a:t>
            </a:r>
            <a:endParaRPr lang="en-GB"/>
          </a:p>
        </p:txBody>
      </p:sp>
    </p:spTree>
    <p:extLst>
      <p:ext uri="{BB962C8B-B14F-4D97-AF65-F5344CB8AC3E}">
        <p14:creationId xmlns:p14="http://schemas.microsoft.com/office/powerpoint/2010/main" val="1914193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41ABDD73-0050-417A-B8D2-51FCACBF2563}" type="datetimeFigureOut">
              <a:rPr lang="en-GB" smtClean="0"/>
              <a:t>02/04/2012</a:t>
            </a:fld>
            <a:endParaRPr lang="en-GB"/>
          </a:p>
        </p:txBody>
      </p:sp>
      <p:sp>
        <p:nvSpPr>
          <p:cNvPr id="20" name="Footer Placeholder 19"/>
          <p:cNvSpPr>
            <a:spLocks noGrp="1"/>
          </p:cNvSpPr>
          <p:nvPr>
            <p:ph type="ftr" sz="quarter" idx="11"/>
          </p:nvPr>
        </p:nvSpPr>
        <p:spPr/>
        <p:txBody>
          <a:bodyPr/>
          <a:lstStyle>
            <a:extLst/>
          </a:lstStyle>
          <a:p>
            <a:endParaRPr lang="en-GB"/>
          </a:p>
        </p:txBody>
      </p:sp>
      <p:sp>
        <p:nvSpPr>
          <p:cNvPr id="10" name="Slide Number Placeholder 9"/>
          <p:cNvSpPr>
            <a:spLocks noGrp="1"/>
          </p:cNvSpPr>
          <p:nvPr>
            <p:ph type="sldNum" sz="quarter" idx="12"/>
          </p:nvPr>
        </p:nvSpPr>
        <p:spPr/>
        <p:txBody>
          <a:bodyPr/>
          <a:lstStyle>
            <a:extLst/>
          </a:lstStyle>
          <a:p>
            <a:fld id="{D431C575-6AFB-4AA3-9F5F-2A1C4EB7049F}" type="slidenum">
              <a:rPr lang="en-GB" smtClean="0"/>
              <a:t>‹#›</a:t>
            </a:fld>
            <a:endParaRPr lang="en-GB"/>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ABDD73-0050-417A-B8D2-51FCACBF2563}" type="datetimeFigureOut">
              <a:rPr lang="en-GB" smtClean="0"/>
              <a:t>02/04/2012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431C575-6AFB-4AA3-9F5F-2A1C4EB7049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ABDD73-0050-417A-B8D2-51FCACBF2563}" type="datetimeFigureOut">
              <a:rPr lang="en-GB" smtClean="0"/>
              <a:t>02/04/2012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431C575-6AFB-4AA3-9F5F-2A1C4EB7049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ABDD73-0050-417A-B8D2-51FCACBF2563}" type="datetimeFigureOut">
              <a:rPr lang="en-GB" smtClean="0"/>
              <a:t>02/04/2012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431C575-6AFB-4AA3-9F5F-2A1C4EB7049F}"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1ABDD73-0050-417A-B8D2-51FCACBF2563}" type="datetimeFigureOut">
              <a:rPr lang="en-GB" smtClean="0"/>
              <a:t>02/04/2012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431C575-6AFB-4AA3-9F5F-2A1C4EB7049F}" type="slidenum">
              <a:rPr lang="en-GB" smtClean="0"/>
              <a:t>‹#›</a:t>
            </a:fld>
            <a:endParaRPr lang="en-GB"/>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1ABDD73-0050-417A-B8D2-51FCACBF2563}" type="datetimeFigureOut">
              <a:rPr lang="en-GB" smtClean="0"/>
              <a:t>02/04/2012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431C575-6AFB-4AA3-9F5F-2A1C4EB7049F}"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1ABDD73-0050-417A-B8D2-51FCACBF2563}" type="datetimeFigureOut">
              <a:rPr lang="en-GB" smtClean="0"/>
              <a:t>02/04/2012</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D431C575-6AFB-4AA3-9F5F-2A1C4EB7049F}"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1ABDD73-0050-417A-B8D2-51FCACBF2563}" type="datetimeFigureOut">
              <a:rPr lang="en-GB" smtClean="0"/>
              <a:t>02/04/2012</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D431C575-6AFB-4AA3-9F5F-2A1C4EB7049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1ABDD73-0050-417A-B8D2-51FCACBF2563}" type="datetimeFigureOut">
              <a:rPr lang="en-GB" smtClean="0"/>
              <a:t>02/04/2012</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D431C575-6AFB-4AA3-9F5F-2A1C4EB7049F}" type="slidenum">
              <a:rPr lang="en-GB" smtClean="0"/>
              <a:t>‹#›</a:t>
            </a:fld>
            <a:endParaRPr lang="en-GB"/>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1ABDD73-0050-417A-B8D2-51FCACBF2563}" type="datetimeFigureOut">
              <a:rPr lang="en-GB" smtClean="0"/>
              <a:t>02/04/2012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431C575-6AFB-4AA3-9F5F-2A1C4EB7049F}"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41ABDD73-0050-417A-B8D2-51FCACBF2563}" type="datetimeFigureOut">
              <a:rPr lang="en-GB" smtClean="0"/>
              <a:t>02/04/2012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431C575-6AFB-4AA3-9F5F-2A1C4EB7049F}" type="slidenum">
              <a:rPr lang="en-GB" smtClean="0"/>
              <a:t>‹#›</a:t>
            </a:fld>
            <a:endParaRPr lang="en-GB"/>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1ABDD73-0050-417A-B8D2-51FCACBF2563}" type="datetimeFigureOut">
              <a:rPr lang="en-GB" smtClean="0"/>
              <a:t>02/04/2012</a:t>
            </a:fld>
            <a:endParaRPr lang="en-GB"/>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431C575-6AFB-4AA3-9F5F-2A1C4EB7049F}" type="slidenum">
              <a:rPr lang="en-GB" smtClean="0"/>
              <a:t>‹#›</a:t>
            </a:fld>
            <a:endParaRPr lang="en-GB"/>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Using Tables</a:t>
            </a:r>
            <a:endParaRPr lang="en-GB" dirty="0"/>
          </a:p>
        </p:txBody>
      </p:sp>
      <p:sp>
        <p:nvSpPr>
          <p:cNvPr id="3" name="Subtitle 2"/>
          <p:cNvSpPr>
            <a:spLocks noGrp="1"/>
          </p:cNvSpPr>
          <p:nvPr>
            <p:ph type="subTitle" idx="1"/>
          </p:nvPr>
        </p:nvSpPr>
        <p:spPr/>
        <p:txBody>
          <a:bodyPr/>
          <a:lstStyle/>
          <a:p>
            <a:r>
              <a:rPr lang="en-GB" dirty="0" smtClean="0"/>
              <a:t>By Derek Peacock</a:t>
            </a:r>
            <a:endParaRPr lang="en-GB" dirty="0"/>
          </a:p>
        </p:txBody>
      </p:sp>
    </p:spTree>
    <p:extLst>
      <p:ext uri="{BB962C8B-B14F-4D97-AF65-F5344CB8AC3E}">
        <p14:creationId xmlns:p14="http://schemas.microsoft.com/office/powerpoint/2010/main" val="2715395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Creating New Tables</a:t>
            </a:r>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1556792"/>
            <a:ext cx="38862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8144" y="2518817"/>
            <a:ext cx="2314575" cy="211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40283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Copy Data </a:t>
            </a:r>
            <a:r>
              <a:rPr lang="en-GB" dirty="0" smtClean="0"/>
              <a:t>Tables</a:t>
            </a:r>
            <a:endParaRPr lang="en-GB" dirty="0"/>
          </a:p>
        </p:txBody>
      </p:sp>
      <p:sp>
        <p:nvSpPr>
          <p:cNvPr id="3" name="Content Placeholder 2"/>
          <p:cNvSpPr>
            <a:spLocks noGrp="1"/>
          </p:cNvSpPr>
          <p:nvPr>
            <p:ph idx="1"/>
          </p:nvPr>
        </p:nvSpPr>
        <p:spPr>
          <a:xfrm>
            <a:off x="1435608" y="1447800"/>
            <a:ext cx="7498080" cy="3709392"/>
          </a:xfrm>
        </p:spPr>
        <p:txBody>
          <a:bodyPr>
            <a:normAutofit fontScale="92500" lnSpcReduction="10000"/>
          </a:bodyPr>
          <a:lstStyle/>
          <a:p>
            <a:r>
              <a:rPr lang="en-GB" dirty="0" smtClean="0"/>
              <a:t>Copy &amp; Paste data from spread sheet, or drag and drop sheet.</a:t>
            </a:r>
          </a:p>
          <a:p>
            <a:r>
              <a:rPr lang="en-GB" dirty="0" smtClean="0"/>
              <a:t>In design view select </a:t>
            </a:r>
            <a:r>
              <a:rPr lang="en-GB" dirty="0" smtClean="0"/>
              <a:t>a column </a:t>
            </a:r>
            <a:r>
              <a:rPr lang="en-GB" dirty="0" smtClean="0"/>
              <a:t>and change </a:t>
            </a:r>
            <a:r>
              <a:rPr lang="en-GB" dirty="0" err="1" smtClean="0"/>
              <a:t>horz</a:t>
            </a:r>
            <a:r>
              <a:rPr lang="en-GB" dirty="0" smtClean="0"/>
              <a:t> or </a:t>
            </a:r>
            <a:r>
              <a:rPr lang="en-GB" dirty="0" err="1" smtClean="0"/>
              <a:t>vert</a:t>
            </a:r>
            <a:r>
              <a:rPr lang="en-GB" dirty="0" smtClean="0"/>
              <a:t> alignment</a:t>
            </a:r>
          </a:p>
          <a:p>
            <a:r>
              <a:rPr lang="en-GB" dirty="0" smtClean="0"/>
              <a:t>In design view change column widths as required.</a:t>
            </a:r>
          </a:p>
          <a:p>
            <a:r>
              <a:rPr lang="en-GB" dirty="0" smtClean="0"/>
              <a:t>In design view select title row and make header</a:t>
            </a:r>
            <a:endParaRPr lang="en-GB"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808" y="5373216"/>
            <a:ext cx="4619625" cy="117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8953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Tables</a:t>
            </a:r>
            <a:endParaRPr lang="en-GB" dirty="0"/>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4184" y="1844824"/>
            <a:ext cx="5010150" cy="423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77200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&lt;table&gt;&lt;</a:t>
            </a:r>
            <a:r>
              <a:rPr lang="en-GB" dirty="0" err="1" smtClean="0"/>
              <a:t>th</a:t>
            </a:r>
            <a:r>
              <a:rPr lang="en-GB" dirty="0" smtClean="0"/>
              <a:t>&gt;&lt;td&gt;</a:t>
            </a:r>
            <a:endParaRPr lang="en-GB" dirty="0"/>
          </a:p>
        </p:txBody>
      </p:sp>
      <p:sp>
        <p:nvSpPr>
          <p:cNvPr id="3" name="Content Placeholder 2"/>
          <p:cNvSpPr>
            <a:spLocks noGrp="1"/>
          </p:cNvSpPr>
          <p:nvPr>
            <p:ph idx="1"/>
          </p:nvPr>
        </p:nvSpPr>
        <p:spPr>
          <a:xfrm>
            <a:off x="1435608" y="1447800"/>
            <a:ext cx="5728680" cy="4800600"/>
          </a:xfrm>
          <a:solidFill>
            <a:schemeClr val="accent2">
              <a:lumMod val="20000"/>
              <a:lumOff val="80000"/>
            </a:schemeClr>
          </a:solidFill>
          <a:ln>
            <a:solidFill>
              <a:schemeClr val="accent1"/>
            </a:solidFill>
          </a:ln>
        </p:spPr>
        <p:txBody>
          <a:bodyPr>
            <a:normAutofit fontScale="55000" lnSpcReduction="20000"/>
          </a:bodyPr>
          <a:lstStyle/>
          <a:p>
            <a:pPr marL="82296" indent="0">
              <a:buNone/>
            </a:pPr>
            <a:r>
              <a:rPr lang="en-GB" dirty="0"/>
              <a:t>&lt;table </a:t>
            </a:r>
            <a:r>
              <a:rPr lang="en-GB" dirty="0" err="1"/>
              <a:t>cellspacing</a:t>
            </a:r>
            <a:r>
              <a:rPr lang="en-GB" dirty="0"/>
              <a:t>="0" </a:t>
            </a:r>
            <a:r>
              <a:rPr lang="en-GB" dirty="0" err="1"/>
              <a:t>cellpadding</a:t>
            </a:r>
            <a:r>
              <a:rPr lang="en-GB" dirty="0"/>
              <a:t>="0"&gt;</a:t>
            </a:r>
          </a:p>
          <a:p>
            <a:pPr marL="82296" indent="0">
              <a:buNone/>
            </a:pPr>
            <a:r>
              <a:rPr lang="en-GB" dirty="0"/>
              <a:t>    &lt;</a:t>
            </a:r>
            <a:r>
              <a:rPr lang="en-GB" dirty="0" err="1"/>
              <a:t>tr</a:t>
            </a:r>
            <a:r>
              <a:rPr lang="en-GB" dirty="0"/>
              <a:t>&gt;</a:t>
            </a:r>
          </a:p>
          <a:p>
            <a:pPr marL="82296" indent="0">
              <a:buNone/>
            </a:pPr>
            <a:r>
              <a:rPr lang="en-GB" dirty="0"/>
              <a:t>        &lt;</a:t>
            </a:r>
            <a:r>
              <a:rPr lang="en-GB" dirty="0" err="1"/>
              <a:t>th</a:t>
            </a:r>
            <a:r>
              <a:rPr lang="en-GB" dirty="0"/>
              <a:t> width="76" align="</a:t>
            </a:r>
            <a:r>
              <a:rPr lang="en-GB" dirty="0" err="1"/>
              <a:t>center</a:t>
            </a:r>
            <a:r>
              <a:rPr lang="en-GB" dirty="0"/>
              <a:t>"&gt;Meetings&lt;/</a:t>
            </a:r>
            <a:r>
              <a:rPr lang="en-GB" dirty="0" err="1"/>
              <a:t>th</a:t>
            </a:r>
            <a:r>
              <a:rPr lang="en-GB" dirty="0"/>
              <a:t>&gt;</a:t>
            </a:r>
          </a:p>
          <a:p>
            <a:pPr marL="82296" indent="0">
              <a:buNone/>
            </a:pPr>
            <a:r>
              <a:rPr lang="en-GB" dirty="0"/>
              <a:t>        &lt;</a:t>
            </a:r>
            <a:r>
              <a:rPr lang="en-GB" dirty="0" err="1"/>
              <a:t>th</a:t>
            </a:r>
            <a:r>
              <a:rPr lang="en-GB" dirty="0"/>
              <a:t> width="115"&gt;Tournament&lt;/</a:t>
            </a:r>
            <a:r>
              <a:rPr lang="en-GB" dirty="0" err="1"/>
              <a:t>th</a:t>
            </a:r>
            <a:r>
              <a:rPr lang="en-GB" dirty="0"/>
              <a:t>&gt;</a:t>
            </a:r>
          </a:p>
          <a:p>
            <a:pPr marL="82296" indent="0">
              <a:buNone/>
            </a:pPr>
            <a:r>
              <a:rPr lang="en-GB" dirty="0"/>
              <a:t>        &lt;</a:t>
            </a:r>
            <a:r>
              <a:rPr lang="en-GB" dirty="0" err="1"/>
              <a:t>th</a:t>
            </a:r>
            <a:r>
              <a:rPr lang="en-GB" dirty="0"/>
              <a:t> width="67"&gt;Stage&lt;/</a:t>
            </a:r>
            <a:r>
              <a:rPr lang="en-GB" dirty="0" err="1"/>
              <a:t>th</a:t>
            </a:r>
            <a:r>
              <a:rPr lang="en-GB" dirty="0"/>
              <a:t>&gt;</a:t>
            </a:r>
          </a:p>
          <a:p>
            <a:pPr marL="82296" indent="0">
              <a:buNone/>
            </a:pPr>
            <a:r>
              <a:rPr lang="en-GB" dirty="0"/>
              <a:t>        &lt;</a:t>
            </a:r>
            <a:r>
              <a:rPr lang="en-GB" dirty="0" err="1"/>
              <a:t>th</a:t>
            </a:r>
            <a:r>
              <a:rPr lang="en-GB" dirty="0"/>
              <a:t> width="83"&gt;Winner&lt;/</a:t>
            </a:r>
            <a:r>
              <a:rPr lang="en-GB" dirty="0" err="1"/>
              <a:t>th</a:t>
            </a:r>
            <a:r>
              <a:rPr lang="en-GB" dirty="0"/>
              <a:t>&gt;</a:t>
            </a:r>
          </a:p>
          <a:p>
            <a:pPr marL="82296" indent="0">
              <a:buNone/>
            </a:pPr>
            <a:r>
              <a:rPr lang="en-GB" dirty="0"/>
              <a:t>        &lt;</a:t>
            </a:r>
            <a:r>
              <a:rPr lang="en-GB" dirty="0" err="1"/>
              <a:t>th</a:t>
            </a:r>
            <a:r>
              <a:rPr lang="en-GB" dirty="0"/>
              <a:t> width="128"&gt;Score&lt;/</a:t>
            </a:r>
            <a:r>
              <a:rPr lang="en-GB" dirty="0" err="1"/>
              <a:t>th</a:t>
            </a:r>
            <a:r>
              <a:rPr lang="en-GB" dirty="0"/>
              <a:t>&gt;</a:t>
            </a:r>
          </a:p>
          <a:p>
            <a:pPr marL="82296" indent="0">
              <a:buNone/>
            </a:pPr>
            <a:r>
              <a:rPr lang="en-GB" dirty="0"/>
              <a:t>    &lt;/</a:t>
            </a:r>
            <a:r>
              <a:rPr lang="en-GB" dirty="0" err="1"/>
              <a:t>tr</a:t>
            </a:r>
            <a:r>
              <a:rPr lang="en-GB" dirty="0"/>
              <a:t>&gt;</a:t>
            </a:r>
          </a:p>
          <a:p>
            <a:pPr marL="82296" indent="0">
              <a:buNone/>
            </a:pPr>
            <a:r>
              <a:rPr lang="en-GB" dirty="0"/>
              <a:t>    &lt;</a:t>
            </a:r>
            <a:r>
              <a:rPr lang="en-GB" dirty="0" err="1"/>
              <a:t>tr</a:t>
            </a:r>
            <a:r>
              <a:rPr lang="en-GB" dirty="0"/>
              <a:t>&gt;</a:t>
            </a:r>
          </a:p>
          <a:p>
            <a:pPr marL="82296" indent="0">
              <a:buNone/>
            </a:pPr>
            <a:r>
              <a:rPr lang="en-GB" dirty="0"/>
              <a:t>        &lt;td align="</a:t>
            </a:r>
            <a:r>
              <a:rPr lang="en-GB" dirty="0" err="1"/>
              <a:t>center</a:t>
            </a:r>
            <a:r>
              <a:rPr lang="en-GB" dirty="0"/>
              <a:t>"&gt;1&lt;/td&gt;</a:t>
            </a:r>
          </a:p>
          <a:p>
            <a:pPr marL="82296" indent="0">
              <a:buNone/>
            </a:pPr>
            <a:r>
              <a:rPr lang="en-GB" dirty="0"/>
              <a:t>        &lt;td&gt;Indian Wells&lt;/td&gt;</a:t>
            </a:r>
          </a:p>
          <a:p>
            <a:pPr marL="82296" indent="0">
              <a:buNone/>
            </a:pPr>
            <a:r>
              <a:rPr lang="en-GB" dirty="0"/>
              <a:t>        &lt;td&gt;Final&lt;/td&gt;</a:t>
            </a:r>
          </a:p>
          <a:p>
            <a:pPr marL="82296" indent="0">
              <a:buNone/>
            </a:pPr>
            <a:r>
              <a:rPr lang="en-GB" dirty="0"/>
              <a:t>        &lt;td&gt;</a:t>
            </a:r>
            <a:r>
              <a:rPr lang="en-GB" dirty="0" err="1"/>
              <a:t>Djokovic</a:t>
            </a:r>
            <a:r>
              <a:rPr lang="en-GB" dirty="0"/>
              <a:t>&lt;/td&gt;</a:t>
            </a:r>
          </a:p>
          <a:p>
            <a:pPr marL="82296" indent="0">
              <a:buNone/>
            </a:pPr>
            <a:r>
              <a:rPr lang="en-GB" dirty="0"/>
              <a:t>        &lt;td&gt;4:6 6:3 6:2&lt;/td&gt;</a:t>
            </a:r>
          </a:p>
          <a:p>
            <a:pPr marL="82296" indent="0">
              <a:buNone/>
            </a:pPr>
            <a:r>
              <a:rPr lang="en-GB" dirty="0"/>
              <a:t>    &lt;/</a:t>
            </a:r>
            <a:r>
              <a:rPr lang="en-GB" dirty="0" err="1"/>
              <a:t>tr</a:t>
            </a:r>
            <a:r>
              <a:rPr lang="en-GB" dirty="0"/>
              <a:t>&gt;</a:t>
            </a:r>
          </a:p>
          <a:p>
            <a:pPr marL="82296" indent="0">
              <a:buNone/>
            </a:pPr>
            <a:r>
              <a:rPr lang="en-GB" dirty="0"/>
              <a:t>&lt;/table&gt;</a:t>
            </a:r>
          </a:p>
        </p:txBody>
      </p:sp>
    </p:spTree>
    <p:extLst>
      <p:ext uri="{BB962C8B-B14F-4D97-AF65-F5344CB8AC3E}">
        <p14:creationId xmlns:p14="http://schemas.microsoft.com/office/powerpoint/2010/main" val="3587048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 Structure</a:t>
            </a:r>
            <a:endParaRPr lang="en-GB" dirty="0"/>
          </a:p>
        </p:txBody>
      </p:sp>
      <p:sp>
        <p:nvSpPr>
          <p:cNvPr id="3" name="Content Placeholder 2"/>
          <p:cNvSpPr>
            <a:spLocks noGrp="1"/>
          </p:cNvSpPr>
          <p:nvPr>
            <p:ph idx="1"/>
          </p:nvPr>
        </p:nvSpPr>
        <p:spPr/>
        <p:txBody>
          <a:bodyPr/>
          <a:lstStyle/>
          <a:p>
            <a:r>
              <a:rPr lang="en-GB" dirty="0" smtClean="0"/>
              <a:t>&lt;</a:t>
            </a:r>
            <a:r>
              <a:rPr lang="en-GB" dirty="0" err="1" smtClean="0"/>
              <a:t>thead</a:t>
            </a:r>
            <a:r>
              <a:rPr lang="en-GB" dirty="0" smtClean="0"/>
              <a:t>&gt;</a:t>
            </a:r>
          </a:p>
          <a:p>
            <a:r>
              <a:rPr lang="en-GB" dirty="0" smtClean="0"/>
              <a:t>&lt;</a:t>
            </a:r>
            <a:r>
              <a:rPr lang="en-GB" dirty="0" err="1" smtClean="0"/>
              <a:t>tbody</a:t>
            </a:r>
            <a:r>
              <a:rPr lang="en-GB" dirty="0" smtClean="0"/>
              <a:t>&gt;</a:t>
            </a:r>
          </a:p>
          <a:p>
            <a:r>
              <a:rPr lang="en-GB" dirty="0" smtClean="0"/>
              <a:t>&lt;</a:t>
            </a:r>
            <a:r>
              <a:rPr lang="en-GB" dirty="0" err="1" smtClean="0"/>
              <a:t>tfoot</a:t>
            </a:r>
            <a:r>
              <a:rPr lang="en-GB" dirty="0" smtClean="0"/>
              <a:t>&gt;</a:t>
            </a:r>
          </a:p>
          <a:p>
            <a:endParaRPr lang="en-GB" dirty="0" smtClean="0"/>
          </a:p>
          <a:p>
            <a:r>
              <a:rPr lang="en-GB" dirty="0" smtClean="0"/>
              <a:t>&lt;figure&gt;</a:t>
            </a:r>
            <a:br>
              <a:rPr lang="en-GB" dirty="0" smtClean="0"/>
            </a:br>
            <a:r>
              <a:rPr lang="en-GB" dirty="0" smtClean="0"/>
              <a:t>	&lt;</a:t>
            </a:r>
            <a:r>
              <a:rPr lang="en-GB" dirty="0" err="1" smtClean="0"/>
              <a:t>figcaption</a:t>
            </a:r>
            <a:r>
              <a:rPr lang="en-GB" dirty="0" smtClean="0"/>
              <a:t>&gt;</a:t>
            </a:r>
            <a:br>
              <a:rPr lang="en-GB" dirty="0" smtClean="0"/>
            </a:br>
            <a:r>
              <a:rPr lang="en-GB" dirty="0" smtClean="0"/>
              <a:t>	&lt;table&gt;</a:t>
            </a:r>
            <a:br>
              <a:rPr lang="en-GB" dirty="0" smtClean="0"/>
            </a:br>
            <a:r>
              <a:rPr lang="en-GB" dirty="0" smtClean="0"/>
              <a:t>	&lt;/table&gt;</a:t>
            </a:r>
            <a:br>
              <a:rPr lang="en-GB" dirty="0" smtClean="0"/>
            </a:br>
            <a:r>
              <a:rPr lang="en-GB" dirty="0" smtClean="0"/>
              <a:t>&lt;/figure&gt;</a:t>
            </a:r>
            <a:endParaRPr lang="en-GB" dirty="0"/>
          </a:p>
        </p:txBody>
      </p:sp>
    </p:spTree>
    <p:extLst>
      <p:ext uri="{BB962C8B-B14F-4D97-AF65-F5344CB8AC3E}">
        <p14:creationId xmlns:p14="http://schemas.microsoft.com/office/powerpoint/2010/main" val="9197221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Apply CSS Styles</a:t>
            </a:r>
            <a:endParaRPr lang="en-GB" dirty="0"/>
          </a:p>
        </p:txBody>
      </p:sp>
      <p:sp>
        <p:nvSpPr>
          <p:cNvPr id="3" name="Content Placeholder 2"/>
          <p:cNvSpPr>
            <a:spLocks noGrp="1"/>
          </p:cNvSpPr>
          <p:nvPr>
            <p:ph idx="1"/>
          </p:nvPr>
        </p:nvSpPr>
        <p:spPr>
          <a:xfrm>
            <a:off x="1435608" y="1447800"/>
            <a:ext cx="6088720" cy="4800600"/>
          </a:xfrm>
          <a:solidFill>
            <a:schemeClr val="accent2">
              <a:lumMod val="20000"/>
              <a:lumOff val="80000"/>
            </a:schemeClr>
          </a:solidFill>
          <a:ln>
            <a:solidFill>
              <a:schemeClr val="accent1"/>
            </a:solidFill>
          </a:ln>
        </p:spPr>
        <p:txBody>
          <a:bodyPr>
            <a:normAutofit fontScale="55000" lnSpcReduction="20000"/>
          </a:bodyPr>
          <a:lstStyle/>
          <a:p>
            <a:pPr marL="82296" indent="0">
              <a:buNone/>
            </a:pPr>
            <a:r>
              <a:rPr lang="en-GB" b="1" dirty="0">
                <a:latin typeface="Courier New" pitchFamily="49" charset="0"/>
                <a:cs typeface="Courier New" pitchFamily="49" charset="0"/>
              </a:rPr>
              <a:t>table</a:t>
            </a:r>
          </a:p>
          <a:p>
            <a:pPr marL="82296" indent="0">
              <a:buNone/>
            </a:pPr>
            <a:r>
              <a:rPr lang="en-GB" b="1" dirty="0">
                <a:latin typeface="Courier New" pitchFamily="49" charset="0"/>
                <a:cs typeface="Courier New" pitchFamily="49" charset="0"/>
              </a:rPr>
              <a:t>{</a:t>
            </a:r>
          </a:p>
          <a:p>
            <a:pPr marL="82296" indent="0">
              <a:buNone/>
            </a:pPr>
            <a:r>
              <a:rPr lang="en-GB" b="1" dirty="0">
                <a:latin typeface="Courier New" pitchFamily="49" charset="0"/>
                <a:cs typeface="Courier New" pitchFamily="49" charset="0"/>
              </a:rPr>
              <a:t>	margin-left:50px;</a:t>
            </a:r>
          </a:p>
          <a:p>
            <a:pPr marL="82296" indent="0">
              <a:buNone/>
            </a:pPr>
            <a:r>
              <a:rPr lang="en-GB" b="1" dirty="0">
                <a:latin typeface="Courier New" pitchFamily="49" charset="0"/>
                <a:cs typeface="Courier New" pitchFamily="49" charset="0"/>
              </a:rPr>
              <a:t>	border: solid thin #000;</a:t>
            </a:r>
          </a:p>
          <a:p>
            <a:pPr marL="82296" indent="0">
              <a:buNone/>
            </a:pPr>
            <a:r>
              <a:rPr lang="en-GB" b="1" dirty="0">
                <a:latin typeface="Courier New" pitchFamily="49" charset="0"/>
                <a:cs typeface="Courier New" pitchFamily="49" charset="0"/>
              </a:rPr>
              <a:t>}</a:t>
            </a:r>
          </a:p>
          <a:p>
            <a:pPr marL="82296" indent="0">
              <a:buNone/>
            </a:pPr>
            <a:endParaRPr lang="en-GB" b="1" dirty="0">
              <a:latin typeface="Courier New" pitchFamily="49" charset="0"/>
              <a:cs typeface="Courier New" pitchFamily="49" charset="0"/>
            </a:endParaRPr>
          </a:p>
          <a:p>
            <a:pPr marL="82296" indent="0">
              <a:buNone/>
            </a:pPr>
            <a:r>
              <a:rPr lang="en-GB" b="1" dirty="0">
                <a:latin typeface="Courier New" pitchFamily="49" charset="0"/>
                <a:cs typeface="Courier New" pitchFamily="49" charset="0"/>
              </a:rPr>
              <a:t>td, </a:t>
            </a:r>
            <a:r>
              <a:rPr lang="en-GB" b="1" dirty="0" err="1">
                <a:latin typeface="Courier New" pitchFamily="49" charset="0"/>
                <a:cs typeface="Courier New" pitchFamily="49" charset="0"/>
              </a:rPr>
              <a:t>th</a:t>
            </a:r>
            <a:endParaRPr lang="en-GB" b="1" dirty="0">
              <a:latin typeface="Courier New" pitchFamily="49" charset="0"/>
              <a:cs typeface="Courier New" pitchFamily="49" charset="0"/>
            </a:endParaRPr>
          </a:p>
          <a:p>
            <a:pPr marL="82296" indent="0">
              <a:buNone/>
            </a:pPr>
            <a:r>
              <a:rPr lang="en-GB" b="1" dirty="0">
                <a:latin typeface="Courier New" pitchFamily="49" charset="0"/>
                <a:cs typeface="Courier New" pitchFamily="49" charset="0"/>
              </a:rPr>
              <a:t>{</a:t>
            </a:r>
          </a:p>
          <a:p>
            <a:pPr marL="82296" indent="0">
              <a:buNone/>
            </a:pPr>
            <a:r>
              <a:rPr lang="en-GB" b="1" dirty="0">
                <a:latin typeface="Courier New" pitchFamily="49" charset="0"/>
                <a:cs typeface="Courier New" pitchFamily="49" charset="0"/>
              </a:rPr>
              <a:t>	padding:8px;</a:t>
            </a:r>
          </a:p>
          <a:p>
            <a:pPr marL="82296" indent="0">
              <a:buNone/>
            </a:pPr>
            <a:r>
              <a:rPr lang="en-GB" b="1" dirty="0">
                <a:latin typeface="Courier New" pitchFamily="49" charset="0"/>
                <a:cs typeface="Courier New" pitchFamily="49" charset="0"/>
              </a:rPr>
              <a:t>	border: thin solid #666</a:t>
            </a:r>
          </a:p>
          <a:p>
            <a:pPr marL="82296" indent="0">
              <a:buNone/>
            </a:pPr>
            <a:r>
              <a:rPr lang="en-GB" b="1" dirty="0">
                <a:latin typeface="Courier New" pitchFamily="49" charset="0"/>
                <a:cs typeface="Courier New" pitchFamily="49" charset="0"/>
              </a:rPr>
              <a:t>}</a:t>
            </a:r>
          </a:p>
          <a:p>
            <a:pPr marL="82296" indent="0">
              <a:buNone/>
            </a:pPr>
            <a:endParaRPr lang="en-GB" b="1" dirty="0">
              <a:latin typeface="Courier New" pitchFamily="49" charset="0"/>
              <a:cs typeface="Courier New" pitchFamily="49" charset="0"/>
            </a:endParaRPr>
          </a:p>
          <a:p>
            <a:pPr marL="82296" indent="0">
              <a:buNone/>
            </a:pPr>
            <a:r>
              <a:rPr lang="en-GB" b="1" dirty="0" err="1">
                <a:latin typeface="Courier New" pitchFamily="49" charset="0"/>
                <a:cs typeface="Courier New" pitchFamily="49" charset="0"/>
              </a:rPr>
              <a:t>th</a:t>
            </a:r>
            <a:endParaRPr lang="en-GB" b="1" dirty="0">
              <a:latin typeface="Courier New" pitchFamily="49" charset="0"/>
              <a:cs typeface="Courier New" pitchFamily="49" charset="0"/>
            </a:endParaRPr>
          </a:p>
          <a:p>
            <a:pPr marL="82296" indent="0">
              <a:buNone/>
            </a:pPr>
            <a:r>
              <a:rPr lang="en-GB" b="1" dirty="0">
                <a:latin typeface="Courier New" pitchFamily="49" charset="0"/>
                <a:cs typeface="Courier New" pitchFamily="49" charset="0"/>
              </a:rPr>
              <a:t>{</a:t>
            </a:r>
          </a:p>
          <a:p>
            <a:pPr marL="82296" indent="0">
              <a:buNone/>
            </a:pPr>
            <a:r>
              <a:rPr lang="en-GB" b="1" dirty="0">
                <a:latin typeface="Courier New" pitchFamily="49" charset="0"/>
                <a:cs typeface="Courier New" pitchFamily="49" charset="0"/>
              </a:rPr>
              <a:t>	background-</a:t>
            </a:r>
            <a:r>
              <a:rPr lang="en-GB" b="1" dirty="0" err="1">
                <a:latin typeface="Courier New" pitchFamily="49" charset="0"/>
                <a:cs typeface="Courier New" pitchFamily="49" charset="0"/>
              </a:rPr>
              <a:t>color</a:t>
            </a:r>
            <a:r>
              <a:rPr lang="en-GB" b="1" dirty="0">
                <a:latin typeface="Courier New" pitchFamily="49" charset="0"/>
                <a:cs typeface="Courier New" pitchFamily="49" charset="0"/>
              </a:rPr>
              <a:t>:#0FC;</a:t>
            </a:r>
          </a:p>
          <a:p>
            <a:pPr marL="82296" indent="0">
              <a:buNone/>
            </a:pPr>
            <a:r>
              <a:rPr lang="en-GB" b="1" dirty="0">
                <a:latin typeface="Courier New" pitchFamily="49" charset="0"/>
                <a:cs typeface="Courier New" pitchFamily="49" charset="0"/>
              </a:rPr>
              <a:t>}</a:t>
            </a:r>
          </a:p>
          <a:p>
            <a:pPr marL="82296" indent="0">
              <a:buNone/>
            </a:pPr>
            <a:endParaRPr lang="en-GB" dirty="0">
              <a:latin typeface="Courier New" pitchFamily="49" charset="0"/>
              <a:cs typeface="Courier New" pitchFamily="49" charset="0"/>
            </a:endParaRPr>
          </a:p>
        </p:txBody>
      </p:sp>
    </p:spTree>
    <p:extLst>
      <p:ext uri="{BB962C8B-B14F-4D97-AF65-F5344CB8AC3E}">
        <p14:creationId xmlns:p14="http://schemas.microsoft.com/office/powerpoint/2010/main" val="19200521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Table Appearance</a:t>
            </a:r>
            <a:endParaRPr lang="en-GB"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1196752"/>
            <a:ext cx="6732587"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03525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CSS3 Tables</a:t>
            </a:r>
            <a:endParaRPr lang="en-GB"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6875" y="1595438"/>
            <a:ext cx="5810250" cy="366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37435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588</TotalTime>
  <Words>722</Words>
  <Application>Microsoft Office PowerPoint</Application>
  <PresentationFormat>On-screen Show (4:3)</PresentationFormat>
  <Paragraphs>103</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Solstice</vt:lpstr>
      <vt:lpstr>Using Tables</vt:lpstr>
      <vt:lpstr>Creating New Tables</vt:lpstr>
      <vt:lpstr>Copy Data Tables</vt:lpstr>
      <vt:lpstr>Data Tables</vt:lpstr>
      <vt:lpstr>&lt;table&gt;&lt;th&gt;&lt;td&gt;</vt:lpstr>
      <vt:lpstr>More Structure</vt:lpstr>
      <vt:lpstr>Apply CSS Styles</vt:lpstr>
      <vt:lpstr>Table Appearance</vt:lpstr>
      <vt:lpstr>CSS3 Tables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CSS &amp; Multiple Columns</dc:title>
  <dc:creator>Derek Peacock</dc:creator>
  <cp:lastModifiedBy>Derek Peacock</cp:lastModifiedBy>
  <cp:revision>27</cp:revision>
  <cp:lastPrinted>2012-04-02T10:53:37Z</cp:lastPrinted>
  <dcterms:created xsi:type="dcterms:W3CDTF">2011-12-20T09:31:48Z</dcterms:created>
  <dcterms:modified xsi:type="dcterms:W3CDTF">2012-04-02T10:54:55Z</dcterms:modified>
</cp:coreProperties>
</file>