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7" r:id="rId3"/>
    <p:sldId id="258" r:id="rId4"/>
    <p:sldId id="275" r:id="rId5"/>
    <p:sldId id="259" r:id="rId6"/>
    <p:sldId id="260" r:id="rId7"/>
    <p:sldId id="261" r:id="rId8"/>
    <p:sldId id="262" r:id="rId9"/>
    <p:sldId id="263" r:id="rId10"/>
    <p:sldId id="264" r:id="rId11"/>
    <p:sldId id="266" r:id="rId12"/>
    <p:sldId id="265" r:id="rId13"/>
    <p:sldId id="267" r:id="rId14"/>
    <p:sldId id="268" r:id="rId15"/>
    <p:sldId id="269" r:id="rId16"/>
    <p:sldId id="270" r:id="rId17"/>
    <p:sldId id="271" r:id="rId18"/>
    <p:sldId id="272" r:id="rId19"/>
    <p:sldId id="273"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615" autoAdjust="0"/>
  </p:normalViewPr>
  <p:slideViewPr>
    <p:cSldViewPr>
      <p:cViewPr varScale="1">
        <p:scale>
          <a:sx n="100" d="100"/>
          <a:sy n="100" d="100"/>
        </p:scale>
        <p:origin x="-1308"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A887B8-CFA7-4CA0-9645-D26EB5DA145A}" type="datetimeFigureOut">
              <a:rPr lang="en-GB" smtClean="0"/>
              <a:t>17/09/2013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AEFA34-AE2A-4E08-912E-CDE2A31EA66C}" type="slidenum">
              <a:rPr lang="en-GB" smtClean="0"/>
              <a:t>‹#›</a:t>
            </a:fld>
            <a:endParaRPr lang="en-GB"/>
          </a:p>
        </p:txBody>
      </p:sp>
    </p:spTree>
    <p:extLst>
      <p:ext uri="{BB962C8B-B14F-4D97-AF65-F5344CB8AC3E}">
        <p14:creationId xmlns:p14="http://schemas.microsoft.com/office/powerpoint/2010/main" val="24211988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 believe that there are a number of</a:t>
            </a:r>
            <a:r>
              <a:rPr lang="en-GB" baseline="0" dirty="0" smtClean="0"/>
              <a:t> advantages using Access as a Database Design tool rather than an ERD Tool.  It can print data dictionaries, it can document data validation and it can test out the design by entering sample data</a:t>
            </a:r>
            <a:endParaRPr lang="en-GB" dirty="0"/>
          </a:p>
        </p:txBody>
      </p:sp>
      <p:sp>
        <p:nvSpPr>
          <p:cNvPr id="4" name="Slide Number Placeholder 3"/>
          <p:cNvSpPr>
            <a:spLocks noGrp="1"/>
          </p:cNvSpPr>
          <p:nvPr>
            <p:ph type="sldNum" sz="quarter" idx="10"/>
          </p:nvPr>
        </p:nvSpPr>
        <p:spPr/>
        <p:txBody>
          <a:bodyPr/>
          <a:lstStyle/>
          <a:p>
            <a:fld id="{74AEFA34-AE2A-4E08-912E-CDE2A31EA66C}" type="slidenum">
              <a:rPr lang="en-GB" smtClean="0"/>
              <a:t>1</a:t>
            </a:fld>
            <a:endParaRPr lang="en-GB"/>
          </a:p>
        </p:txBody>
      </p:sp>
    </p:spTree>
    <p:extLst>
      <p:ext uri="{BB962C8B-B14F-4D97-AF65-F5344CB8AC3E}">
        <p14:creationId xmlns:p14="http://schemas.microsoft.com/office/powerpoint/2010/main" val="39881948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actual content of the order are bottles of wine, but an order can be form many bottles, and each wine can be ordered many times.  Although the purchase price at the time of order is the same as that in the wines table, the sale price is variable and may be subsequently changed, thus each order item has a unit price copied into it.</a:t>
            </a:r>
            <a:endParaRPr lang="en-GB" dirty="0"/>
          </a:p>
        </p:txBody>
      </p:sp>
      <p:sp>
        <p:nvSpPr>
          <p:cNvPr id="4" name="Slide Number Placeholder 3"/>
          <p:cNvSpPr>
            <a:spLocks noGrp="1"/>
          </p:cNvSpPr>
          <p:nvPr>
            <p:ph type="sldNum" sz="quarter" idx="10"/>
          </p:nvPr>
        </p:nvSpPr>
        <p:spPr/>
        <p:txBody>
          <a:bodyPr/>
          <a:lstStyle/>
          <a:p>
            <a:fld id="{74AEFA34-AE2A-4E08-912E-CDE2A31EA66C}" type="slidenum">
              <a:rPr lang="en-GB" smtClean="0"/>
              <a:t>10</a:t>
            </a:fld>
            <a:endParaRPr lang="en-GB"/>
          </a:p>
        </p:txBody>
      </p:sp>
    </p:spTree>
    <p:extLst>
      <p:ext uri="{BB962C8B-B14F-4D97-AF65-F5344CB8AC3E}">
        <p14:creationId xmlns:p14="http://schemas.microsoft.com/office/powerpoint/2010/main" val="27704715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 test the design out, data needs to be added that is sufficient to show that the one to many, and the many to many relationships work.  Usually three records is sufficient. However in this case the data must be incomplete as how can Gita be</a:t>
            </a:r>
            <a:r>
              <a:rPr lang="en-GB" baseline="0" dirty="0" smtClean="0"/>
              <a:t> a customer without having placed an order?  It is however possible to have some wines that no one has bought.  Orders must have at least one order item.</a:t>
            </a:r>
            <a:endParaRPr lang="en-GB" dirty="0"/>
          </a:p>
        </p:txBody>
      </p:sp>
      <p:sp>
        <p:nvSpPr>
          <p:cNvPr id="4" name="Slide Number Placeholder 3"/>
          <p:cNvSpPr>
            <a:spLocks noGrp="1"/>
          </p:cNvSpPr>
          <p:nvPr>
            <p:ph type="sldNum" sz="quarter" idx="10"/>
          </p:nvPr>
        </p:nvSpPr>
        <p:spPr/>
        <p:txBody>
          <a:bodyPr/>
          <a:lstStyle/>
          <a:p>
            <a:fld id="{74AEFA34-AE2A-4E08-912E-CDE2A31EA66C}" type="slidenum">
              <a:rPr lang="en-GB" smtClean="0"/>
              <a:t>14</a:t>
            </a:fld>
            <a:endParaRPr lang="en-GB"/>
          </a:p>
        </p:txBody>
      </p:sp>
    </p:spTree>
    <p:extLst>
      <p:ext uri="{BB962C8B-B14F-4D97-AF65-F5344CB8AC3E}">
        <p14:creationId xmlns:p14="http://schemas.microsoft.com/office/powerpoint/2010/main" val="21735538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By using lookup tables the duplication of the region names can be avoided.</a:t>
            </a:r>
            <a:endParaRPr lang="en-GB" dirty="0"/>
          </a:p>
        </p:txBody>
      </p:sp>
      <p:sp>
        <p:nvSpPr>
          <p:cNvPr id="4" name="Slide Number Placeholder 3"/>
          <p:cNvSpPr>
            <a:spLocks noGrp="1"/>
          </p:cNvSpPr>
          <p:nvPr>
            <p:ph type="sldNum" sz="quarter" idx="10"/>
          </p:nvPr>
        </p:nvSpPr>
        <p:spPr/>
        <p:txBody>
          <a:bodyPr/>
          <a:lstStyle/>
          <a:p>
            <a:fld id="{74AEFA34-AE2A-4E08-912E-CDE2A31EA66C}" type="slidenum">
              <a:rPr lang="en-GB" smtClean="0"/>
              <a:t>16</a:t>
            </a:fld>
            <a:endParaRPr lang="en-GB"/>
          </a:p>
        </p:txBody>
      </p:sp>
    </p:spTree>
    <p:extLst>
      <p:ext uri="{BB962C8B-B14F-4D97-AF65-F5344CB8AC3E}">
        <p14:creationId xmlns:p14="http://schemas.microsoft.com/office/powerpoint/2010/main" val="33881472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suggested Wines table is not normalised as the</a:t>
            </a:r>
            <a:r>
              <a:rPr lang="en-GB" baseline="0" dirty="0" smtClean="0"/>
              <a:t> same wine is produced each year, and some attributes are the same for all years, and some are different each year. However in due of the shortage of time the single de-normalised table will be used.</a:t>
            </a:r>
            <a:endParaRPr lang="en-GB" dirty="0"/>
          </a:p>
        </p:txBody>
      </p:sp>
      <p:sp>
        <p:nvSpPr>
          <p:cNvPr id="4" name="Slide Number Placeholder 3"/>
          <p:cNvSpPr>
            <a:spLocks noGrp="1"/>
          </p:cNvSpPr>
          <p:nvPr>
            <p:ph type="sldNum" sz="quarter" idx="10"/>
          </p:nvPr>
        </p:nvSpPr>
        <p:spPr/>
        <p:txBody>
          <a:bodyPr/>
          <a:lstStyle/>
          <a:p>
            <a:fld id="{74AEFA34-AE2A-4E08-912E-CDE2A31EA66C}" type="slidenum">
              <a:rPr lang="en-GB" smtClean="0"/>
              <a:t>17</a:t>
            </a:fld>
            <a:endParaRPr lang="en-GB"/>
          </a:p>
        </p:txBody>
      </p:sp>
    </p:spTree>
    <p:extLst>
      <p:ext uri="{BB962C8B-B14F-4D97-AF65-F5344CB8AC3E}">
        <p14:creationId xmlns:p14="http://schemas.microsoft.com/office/powerpoint/2010/main" val="32667300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 some web</a:t>
            </a:r>
            <a:r>
              <a:rPr lang="en-GB" baseline="0" dirty="0" smtClean="0"/>
              <a:t> sites customer details can be more extensive as in the real world a customer may order wine for someone else, so the Billing Address will be different from the delivery address.  To make matters worse two people living at the same address could order wine.  In this case there will be unnecessary duplication of data.  The duplication in this case is minor.  You also may want more than one phone number for your customer in case of a query on the order</a:t>
            </a:r>
            <a:endParaRPr lang="en-GB" dirty="0"/>
          </a:p>
        </p:txBody>
      </p:sp>
      <p:sp>
        <p:nvSpPr>
          <p:cNvPr id="4" name="Slide Number Placeholder 3"/>
          <p:cNvSpPr>
            <a:spLocks noGrp="1"/>
          </p:cNvSpPr>
          <p:nvPr>
            <p:ph type="sldNum" sz="quarter" idx="10"/>
          </p:nvPr>
        </p:nvSpPr>
        <p:spPr/>
        <p:txBody>
          <a:bodyPr/>
          <a:lstStyle/>
          <a:p>
            <a:fld id="{74AEFA34-AE2A-4E08-912E-CDE2A31EA66C}" type="slidenum">
              <a:rPr lang="en-GB" smtClean="0"/>
              <a:t>18</a:t>
            </a:fld>
            <a:endParaRPr lang="en-GB"/>
          </a:p>
        </p:txBody>
      </p:sp>
    </p:spTree>
    <p:extLst>
      <p:ext uri="{BB962C8B-B14F-4D97-AF65-F5344CB8AC3E}">
        <p14:creationId xmlns:p14="http://schemas.microsoft.com/office/powerpoint/2010/main" val="15806500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 was aware initially that which grape the wine is made from is an important attribute of the wine.  The problem is that some wines are made from a mixture of grapes.  So I hesitated between recording all the grapes used in each wine (overkill perhaps?) and just recording the main grape.  Or even having a single text field and just typing in all the grapes used,  The problem with the last suggestion is that lookup tables</a:t>
            </a:r>
            <a:r>
              <a:rPr lang="en-GB" baseline="0" dirty="0" smtClean="0"/>
              <a:t> cannot be used. In the end I put off the decision and then forgot to put any fields in!!!</a:t>
            </a:r>
            <a:endParaRPr lang="en-GB" dirty="0"/>
          </a:p>
        </p:txBody>
      </p:sp>
      <p:sp>
        <p:nvSpPr>
          <p:cNvPr id="4" name="Slide Number Placeholder 3"/>
          <p:cNvSpPr>
            <a:spLocks noGrp="1"/>
          </p:cNvSpPr>
          <p:nvPr>
            <p:ph type="sldNum" sz="quarter" idx="10"/>
          </p:nvPr>
        </p:nvSpPr>
        <p:spPr/>
        <p:txBody>
          <a:bodyPr/>
          <a:lstStyle/>
          <a:p>
            <a:fld id="{74AEFA34-AE2A-4E08-912E-CDE2A31EA66C}" type="slidenum">
              <a:rPr lang="en-GB" smtClean="0"/>
              <a:t>19</a:t>
            </a:fld>
            <a:endParaRPr lang="en-GB"/>
          </a:p>
        </p:txBody>
      </p:sp>
    </p:spTree>
    <p:extLst>
      <p:ext uri="{BB962C8B-B14F-4D97-AF65-F5344CB8AC3E}">
        <p14:creationId xmlns:p14="http://schemas.microsoft.com/office/powerpoint/2010/main" val="33974673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You can</a:t>
            </a:r>
            <a:r>
              <a:rPr lang="en-GB" baseline="0" dirty="0" smtClean="0"/>
              <a:t> of course have both the main grape and all the contributing grapes, but in the end the simplest is to have the main grape only.  My advice is go for the simplest that fulfils the brief, but in your reflexions talk about all the other more complex and more complete alternatives.</a:t>
            </a:r>
            <a:endParaRPr lang="en-GB" dirty="0"/>
          </a:p>
        </p:txBody>
      </p:sp>
      <p:sp>
        <p:nvSpPr>
          <p:cNvPr id="4" name="Slide Number Placeholder 3"/>
          <p:cNvSpPr>
            <a:spLocks noGrp="1"/>
          </p:cNvSpPr>
          <p:nvPr>
            <p:ph type="sldNum" sz="quarter" idx="10"/>
          </p:nvPr>
        </p:nvSpPr>
        <p:spPr/>
        <p:txBody>
          <a:bodyPr/>
          <a:lstStyle/>
          <a:p>
            <a:fld id="{74AEFA34-AE2A-4E08-912E-CDE2A31EA66C}" type="slidenum">
              <a:rPr lang="en-GB" smtClean="0"/>
              <a:t>20</a:t>
            </a:fld>
            <a:endParaRPr lang="en-GB"/>
          </a:p>
        </p:txBody>
      </p:sp>
    </p:spTree>
    <p:extLst>
      <p:ext uri="{BB962C8B-B14F-4D97-AF65-F5344CB8AC3E}">
        <p14:creationId xmlns:p14="http://schemas.microsoft.com/office/powerpoint/2010/main" val="4100041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Basic Table design can be documented by adding a comment to each field.</a:t>
            </a:r>
            <a:r>
              <a:rPr lang="en-GB" baseline="0" dirty="0" smtClean="0"/>
              <a:t>  Each field can also be documented with data validation</a:t>
            </a:r>
            <a:endParaRPr lang="en-GB" dirty="0"/>
          </a:p>
        </p:txBody>
      </p:sp>
      <p:sp>
        <p:nvSpPr>
          <p:cNvPr id="4" name="Slide Number Placeholder 3"/>
          <p:cNvSpPr>
            <a:spLocks noGrp="1"/>
          </p:cNvSpPr>
          <p:nvPr>
            <p:ph type="sldNum" sz="quarter" idx="10"/>
          </p:nvPr>
        </p:nvSpPr>
        <p:spPr/>
        <p:txBody>
          <a:bodyPr/>
          <a:lstStyle/>
          <a:p>
            <a:fld id="{74AEFA34-AE2A-4E08-912E-CDE2A31EA66C}" type="slidenum">
              <a:rPr lang="en-GB" smtClean="0"/>
              <a:t>2</a:t>
            </a:fld>
            <a:endParaRPr lang="en-GB"/>
          </a:p>
        </p:txBody>
      </p:sp>
    </p:spTree>
    <p:extLst>
      <p:ext uri="{BB962C8B-B14F-4D97-AF65-F5344CB8AC3E}">
        <p14:creationId xmlns:p14="http://schemas.microsoft.com/office/powerpoint/2010/main" val="660850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Data validation is vital in order to ensure that mistakes are minimized, and customers provide all the correct information needed to complete the sale.  However overuse of the required attribute can be irritating for staff maintaining</a:t>
            </a:r>
            <a:r>
              <a:rPr lang="en-GB" baseline="0" dirty="0" smtClean="0"/>
              <a:t> the database.  There are cases when not all the information for a new record is available initially.  So some fields should be able to be left blank (or null) and filled in later when the information is available.  Fields such as email and </a:t>
            </a:r>
            <a:r>
              <a:rPr lang="en-GB" baseline="0" dirty="0" err="1" smtClean="0"/>
              <a:t>url</a:t>
            </a:r>
            <a:r>
              <a:rPr lang="en-GB" baseline="0" dirty="0" smtClean="0"/>
              <a:t> can be validated by complex input masks or patterns more easily in ASP.NET than in Access.</a:t>
            </a:r>
            <a:endParaRPr lang="en-GB" dirty="0"/>
          </a:p>
        </p:txBody>
      </p:sp>
      <p:sp>
        <p:nvSpPr>
          <p:cNvPr id="4" name="Slide Number Placeholder 3"/>
          <p:cNvSpPr>
            <a:spLocks noGrp="1"/>
          </p:cNvSpPr>
          <p:nvPr>
            <p:ph type="sldNum" sz="quarter" idx="10"/>
          </p:nvPr>
        </p:nvSpPr>
        <p:spPr/>
        <p:txBody>
          <a:bodyPr/>
          <a:lstStyle/>
          <a:p>
            <a:fld id="{74AEFA34-AE2A-4E08-912E-CDE2A31EA66C}" type="slidenum">
              <a:rPr lang="en-GB" smtClean="0"/>
              <a:t>3</a:t>
            </a:fld>
            <a:endParaRPr lang="en-GB"/>
          </a:p>
        </p:txBody>
      </p:sp>
    </p:spTree>
    <p:extLst>
      <p:ext uri="{BB962C8B-B14F-4D97-AF65-F5344CB8AC3E}">
        <p14:creationId xmlns:p14="http://schemas.microsoft.com/office/powerpoint/2010/main" val="2296159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While designing the tables and their field validation, that should be closely followed by</a:t>
            </a:r>
            <a:r>
              <a:rPr lang="en-GB" baseline="0" dirty="0" smtClean="0"/>
              <a:t> creating the test data plan.  Students have already used the above Test Data Log in the Visual Web Development module, so it is one possibility.  Test Driven Development is possible using MVC, and in my view that is a better and more interesting way of automating test planning and testing.</a:t>
            </a:r>
          </a:p>
          <a:p>
            <a:endParaRPr lang="en-GB" baseline="0" dirty="0" smtClean="0"/>
          </a:p>
          <a:p>
            <a:r>
              <a:rPr lang="en-GB" baseline="0" dirty="0" smtClean="0"/>
              <a:t>This data log is very detailed and with 60 fields to validate it gets very boring and repetitive.  Using MVC this would be wasted testing as data validation can be built into </a:t>
            </a:r>
            <a:r>
              <a:rPr lang="en-GB" baseline="0" smtClean="0"/>
              <a:t>class annotations.</a:t>
            </a:r>
            <a:endParaRPr lang="en-GB" dirty="0"/>
          </a:p>
        </p:txBody>
      </p:sp>
      <p:sp>
        <p:nvSpPr>
          <p:cNvPr id="4" name="Slide Number Placeholder 3"/>
          <p:cNvSpPr>
            <a:spLocks noGrp="1"/>
          </p:cNvSpPr>
          <p:nvPr>
            <p:ph type="sldNum" sz="quarter" idx="10"/>
          </p:nvPr>
        </p:nvSpPr>
        <p:spPr/>
        <p:txBody>
          <a:bodyPr/>
          <a:lstStyle/>
          <a:p>
            <a:fld id="{74AEFA34-AE2A-4E08-912E-CDE2A31EA66C}" type="slidenum">
              <a:rPr lang="en-GB" smtClean="0"/>
              <a:t>4</a:t>
            </a:fld>
            <a:endParaRPr lang="en-GB"/>
          </a:p>
        </p:txBody>
      </p:sp>
    </p:spTree>
    <p:extLst>
      <p:ext uri="{BB962C8B-B14F-4D97-AF65-F5344CB8AC3E}">
        <p14:creationId xmlns:p14="http://schemas.microsoft.com/office/powerpoint/2010/main" val="12214230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 the Orders table there is a relationship between Orders</a:t>
            </a:r>
            <a:r>
              <a:rPr lang="en-GB" baseline="0" dirty="0" smtClean="0"/>
              <a:t> and </a:t>
            </a:r>
            <a:r>
              <a:rPr lang="en-GB" baseline="0" dirty="0" err="1" smtClean="0"/>
              <a:t>Customes</a:t>
            </a:r>
            <a:r>
              <a:rPr lang="en-GB" baseline="0" dirty="0" smtClean="0"/>
              <a:t>, a Customer may place one or more orders.  Use the lookup wizard when entering the Foreign key </a:t>
            </a:r>
            <a:r>
              <a:rPr lang="en-GB" baseline="0" dirty="0" err="1" smtClean="0"/>
              <a:t>CustomerID</a:t>
            </a:r>
            <a:r>
              <a:rPr lang="en-GB" baseline="0" dirty="0" smtClean="0"/>
              <a:t> in the Orders Table.</a:t>
            </a:r>
            <a:endParaRPr lang="en-GB" dirty="0"/>
          </a:p>
        </p:txBody>
      </p:sp>
      <p:sp>
        <p:nvSpPr>
          <p:cNvPr id="4" name="Slide Number Placeholder 3"/>
          <p:cNvSpPr>
            <a:spLocks noGrp="1"/>
          </p:cNvSpPr>
          <p:nvPr>
            <p:ph type="sldNum" sz="quarter" idx="10"/>
          </p:nvPr>
        </p:nvSpPr>
        <p:spPr/>
        <p:txBody>
          <a:bodyPr/>
          <a:lstStyle/>
          <a:p>
            <a:fld id="{74AEFA34-AE2A-4E08-912E-CDE2A31EA66C}" type="slidenum">
              <a:rPr lang="en-GB" smtClean="0"/>
              <a:t>5</a:t>
            </a:fld>
            <a:endParaRPr lang="en-GB"/>
          </a:p>
        </p:txBody>
      </p:sp>
    </p:spTree>
    <p:extLst>
      <p:ext uri="{BB962C8B-B14F-4D97-AF65-F5344CB8AC3E}">
        <p14:creationId xmlns:p14="http://schemas.microsoft.com/office/powerpoint/2010/main" val="9057084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One advantage of using a Full</a:t>
            </a:r>
            <a:r>
              <a:rPr lang="en-GB" baseline="0" dirty="0" smtClean="0"/>
              <a:t> Name rather than forename and surname is that it can be used to identify which customer is which, (although it is not necessarily unique).  The disadvantage is that customers cannot easily be listed in surname order.  The optimal solution is two </a:t>
            </a:r>
            <a:r>
              <a:rPr lang="en-GB" baseline="0" dirty="0" err="1" smtClean="0"/>
              <a:t>sepsrate</a:t>
            </a:r>
            <a:r>
              <a:rPr lang="en-GB" baseline="0" dirty="0" smtClean="0"/>
              <a:t> fields, with a query field which links them together as </a:t>
            </a:r>
            <a:r>
              <a:rPr lang="en-GB" baseline="0" dirty="0" err="1" smtClean="0"/>
              <a:t>FullName</a:t>
            </a:r>
            <a:r>
              <a:rPr lang="en-GB" baseline="0" dirty="0" smtClean="0"/>
              <a:t>,</a:t>
            </a:r>
            <a:endParaRPr lang="en-GB" dirty="0"/>
          </a:p>
        </p:txBody>
      </p:sp>
      <p:sp>
        <p:nvSpPr>
          <p:cNvPr id="4" name="Slide Number Placeholder 3"/>
          <p:cNvSpPr>
            <a:spLocks noGrp="1"/>
          </p:cNvSpPr>
          <p:nvPr>
            <p:ph type="sldNum" sz="quarter" idx="10"/>
          </p:nvPr>
        </p:nvSpPr>
        <p:spPr/>
        <p:txBody>
          <a:bodyPr/>
          <a:lstStyle/>
          <a:p>
            <a:fld id="{74AEFA34-AE2A-4E08-912E-CDE2A31EA66C}" type="slidenum">
              <a:rPr lang="en-GB" smtClean="0"/>
              <a:t>6</a:t>
            </a:fld>
            <a:endParaRPr lang="en-GB"/>
          </a:p>
        </p:txBody>
      </p:sp>
    </p:spTree>
    <p:extLst>
      <p:ext uri="{BB962C8B-B14F-4D97-AF65-F5344CB8AC3E}">
        <p14:creationId xmlns:p14="http://schemas.microsoft.com/office/powerpoint/2010/main" val="37311105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Users should never see ID fields as they have no meaning for them.  However when testing developers need to see ID fields t check that the links are being correctly made.</a:t>
            </a:r>
            <a:endParaRPr lang="en-GB" dirty="0"/>
          </a:p>
        </p:txBody>
      </p:sp>
      <p:sp>
        <p:nvSpPr>
          <p:cNvPr id="4" name="Slide Number Placeholder 3"/>
          <p:cNvSpPr>
            <a:spLocks noGrp="1"/>
          </p:cNvSpPr>
          <p:nvPr>
            <p:ph type="sldNum" sz="quarter" idx="10"/>
          </p:nvPr>
        </p:nvSpPr>
        <p:spPr/>
        <p:txBody>
          <a:bodyPr/>
          <a:lstStyle/>
          <a:p>
            <a:fld id="{74AEFA34-AE2A-4E08-912E-CDE2A31EA66C}" type="slidenum">
              <a:rPr lang="en-GB" smtClean="0"/>
              <a:t>7</a:t>
            </a:fld>
            <a:endParaRPr lang="en-GB"/>
          </a:p>
        </p:txBody>
      </p:sp>
    </p:spTree>
    <p:extLst>
      <p:ext uri="{BB962C8B-B14F-4D97-AF65-F5344CB8AC3E}">
        <p14:creationId xmlns:p14="http://schemas.microsoft.com/office/powerpoint/2010/main" val="5846204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 practice Access creates an SQL query stored</a:t>
            </a:r>
            <a:r>
              <a:rPr lang="en-GB" baseline="0" dirty="0" smtClean="0"/>
              <a:t> internally in the table object.  The ID field has a column width of zero cm in order to hide it.</a:t>
            </a:r>
            <a:endParaRPr lang="en-GB" dirty="0"/>
          </a:p>
        </p:txBody>
      </p:sp>
      <p:sp>
        <p:nvSpPr>
          <p:cNvPr id="4" name="Slide Number Placeholder 3"/>
          <p:cNvSpPr>
            <a:spLocks noGrp="1"/>
          </p:cNvSpPr>
          <p:nvPr>
            <p:ph type="sldNum" sz="quarter" idx="10"/>
          </p:nvPr>
        </p:nvSpPr>
        <p:spPr/>
        <p:txBody>
          <a:bodyPr/>
          <a:lstStyle/>
          <a:p>
            <a:fld id="{74AEFA34-AE2A-4E08-912E-CDE2A31EA66C}" type="slidenum">
              <a:rPr lang="en-GB" smtClean="0"/>
              <a:t>8</a:t>
            </a:fld>
            <a:endParaRPr lang="en-GB"/>
          </a:p>
        </p:txBody>
      </p:sp>
    </p:spTree>
    <p:extLst>
      <p:ext uri="{BB962C8B-B14F-4D97-AF65-F5344CB8AC3E}">
        <p14:creationId xmlns:p14="http://schemas.microsoft.com/office/powerpoint/2010/main" val="9147929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4AEFA34-AE2A-4E08-912E-CDE2A31EA66C}" type="slidenum">
              <a:rPr lang="en-GB" smtClean="0"/>
              <a:t>9</a:t>
            </a:fld>
            <a:endParaRPr lang="en-GB"/>
          </a:p>
        </p:txBody>
      </p:sp>
    </p:spTree>
    <p:extLst>
      <p:ext uri="{BB962C8B-B14F-4D97-AF65-F5344CB8AC3E}">
        <p14:creationId xmlns:p14="http://schemas.microsoft.com/office/powerpoint/2010/main" val="448127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2BD03F21-60AD-4761-8A4A-3F8826AC5150}" type="datetimeFigureOut">
              <a:rPr lang="en-GB" smtClean="0"/>
              <a:t>17/09/2013</a:t>
            </a:fld>
            <a:endParaRPr lang="en-GB"/>
          </a:p>
        </p:txBody>
      </p:sp>
      <p:sp>
        <p:nvSpPr>
          <p:cNvPr id="20" name="Footer Placeholder 19"/>
          <p:cNvSpPr>
            <a:spLocks noGrp="1"/>
          </p:cNvSpPr>
          <p:nvPr>
            <p:ph type="ftr" sz="quarter" idx="11"/>
          </p:nvPr>
        </p:nvSpPr>
        <p:spPr/>
        <p:txBody>
          <a:bodyPr/>
          <a:lstStyle>
            <a:extLst/>
          </a:lstStyle>
          <a:p>
            <a:endParaRPr lang="en-GB"/>
          </a:p>
        </p:txBody>
      </p:sp>
      <p:sp>
        <p:nvSpPr>
          <p:cNvPr id="10" name="Slide Number Placeholder 9"/>
          <p:cNvSpPr>
            <a:spLocks noGrp="1"/>
          </p:cNvSpPr>
          <p:nvPr>
            <p:ph type="sldNum" sz="quarter" idx="12"/>
          </p:nvPr>
        </p:nvSpPr>
        <p:spPr/>
        <p:txBody>
          <a:bodyPr/>
          <a:lstStyle>
            <a:extLst/>
          </a:lstStyle>
          <a:p>
            <a:fld id="{2AF1173D-08C5-4679-9ED6-A98618EF3615}" type="slidenum">
              <a:rPr lang="en-GB" smtClean="0"/>
              <a:t>‹#›</a:t>
            </a:fld>
            <a:endParaRPr lang="en-GB"/>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BD03F21-60AD-4761-8A4A-3F8826AC5150}" type="datetimeFigureOut">
              <a:rPr lang="en-GB" smtClean="0"/>
              <a:t>17/09/2013</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2AF1173D-08C5-4679-9ED6-A98618EF3615}"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BD03F21-60AD-4761-8A4A-3F8826AC5150}" type="datetimeFigureOut">
              <a:rPr lang="en-GB" smtClean="0"/>
              <a:t>17/09/2013</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2AF1173D-08C5-4679-9ED6-A98618EF3615}"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BD03F21-60AD-4761-8A4A-3F8826AC5150}" type="datetimeFigureOut">
              <a:rPr lang="en-GB" smtClean="0"/>
              <a:t>17/09/2013</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2AF1173D-08C5-4679-9ED6-A98618EF3615}"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BD03F21-60AD-4761-8A4A-3F8826AC5150}" type="datetimeFigureOut">
              <a:rPr lang="en-GB" smtClean="0"/>
              <a:t>17/09/2013</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2AF1173D-08C5-4679-9ED6-A98618EF3615}" type="slidenum">
              <a:rPr lang="en-GB" smtClean="0"/>
              <a:t>‹#›</a:t>
            </a:fld>
            <a:endParaRPr lang="en-GB"/>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BD03F21-60AD-4761-8A4A-3F8826AC5150}" type="datetimeFigureOut">
              <a:rPr lang="en-GB" smtClean="0"/>
              <a:t>17/09/2013</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2AF1173D-08C5-4679-9ED6-A98618EF3615}"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BD03F21-60AD-4761-8A4A-3F8826AC5150}" type="datetimeFigureOut">
              <a:rPr lang="en-GB" smtClean="0"/>
              <a:t>17/09/2013</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2AF1173D-08C5-4679-9ED6-A98618EF3615}"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BD03F21-60AD-4761-8A4A-3F8826AC5150}" type="datetimeFigureOut">
              <a:rPr lang="en-GB" smtClean="0"/>
              <a:t>17/09/2013</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2AF1173D-08C5-4679-9ED6-A98618EF3615}"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2BD03F21-60AD-4761-8A4A-3F8826AC5150}" type="datetimeFigureOut">
              <a:rPr lang="en-GB" smtClean="0"/>
              <a:t>17/09/2013</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2AF1173D-08C5-4679-9ED6-A98618EF3615}" type="slidenum">
              <a:rPr lang="en-GB" smtClean="0"/>
              <a:t>‹#›</a:t>
            </a:fld>
            <a:endParaRPr lang="en-GB"/>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BD03F21-60AD-4761-8A4A-3F8826AC5150}" type="datetimeFigureOut">
              <a:rPr lang="en-GB" smtClean="0"/>
              <a:t>17/09/2013</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2AF1173D-08C5-4679-9ED6-A98618EF3615}"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2BD03F21-60AD-4761-8A4A-3F8826AC5150}" type="datetimeFigureOut">
              <a:rPr lang="en-GB" smtClean="0"/>
              <a:t>17/09/2013</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2AF1173D-08C5-4679-9ED6-A98618EF3615}" type="slidenum">
              <a:rPr lang="en-GB" smtClean="0"/>
              <a:t>‹#›</a:t>
            </a:fld>
            <a:endParaRPr lang="en-GB"/>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BD03F21-60AD-4761-8A4A-3F8826AC5150}" type="datetimeFigureOut">
              <a:rPr lang="en-GB" smtClean="0"/>
              <a:t>17/09/2013</a:t>
            </a:fld>
            <a:endParaRPr lang="en-GB"/>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GB"/>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AF1173D-08C5-4679-9ED6-A98618EF3615}" type="slidenum">
              <a:rPr lang="en-GB" smtClean="0"/>
              <a:t>‹#›</a:t>
            </a:fld>
            <a:endParaRPr lang="en-GB"/>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27.png"/><Relationship Id="rId4" Type="http://schemas.openxmlformats.org/officeDocument/2006/relationships/image" Target="../media/image26.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1.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Database Design Using Access</a:t>
            </a:r>
            <a:endParaRPr lang="en-GB" dirty="0"/>
          </a:p>
        </p:txBody>
      </p:sp>
      <p:sp>
        <p:nvSpPr>
          <p:cNvPr id="3" name="Subtitle 2"/>
          <p:cNvSpPr>
            <a:spLocks noGrp="1"/>
          </p:cNvSpPr>
          <p:nvPr>
            <p:ph type="subTitle" idx="1"/>
          </p:nvPr>
        </p:nvSpPr>
        <p:spPr/>
        <p:txBody>
          <a:bodyPr/>
          <a:lstStyle/>
          <a:p>
            <a:r>
              <a:rPr lang="en-GB" dirty="0" smtClean="0"/>
              <a:t>By Derek Peacock</a:t>
            </a:r>
            <a:endParaRPr lang="en-GB" dirty="0"/>
          </a:p>
        </p:txBody>
      </p:sp>
    </p:spTree>
    <p:extLst>
      <p:ext uri="{BB962C8B-B14F-4D97-AF65-F5344CB8AC3E}">
        <p14:creationId xmlns:p14="http://schemas.microsoft.com/office/powerpoint/2010/main" val="23947888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Order Items</a:t>
            </a:r>
            <a:endParaRPr lang="en-GB" dirty="0"/>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5616" y="1958750"/>
            <a:ext cx="7900690" cy="40244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89658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Database Documentation</a:t>
            </a:r>
            <a:endParaRPr lang="en-GB" dirty="0"/>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700808"/>
            <a:ext cx="7485063" cy="428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433528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Field Documentation</a:t>
            </a:r>
            <a:endParaRPr lang="en-GB" dirty="0"/>
          </a:p>
        </p:txBody>
      </p:sp>
      <p:pic>
        <p:nvPicPr>
          <p:cNvPr id="92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124744"/>
            <a:ext cx="7913687" cy="5381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753755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Relationship Documentation</a:t>
            </a:r>
            <a:endParaRPr lang="en-GB" dirty="0"/>
          </a:p>
        </p:txBody>
      </p:sp>
      <p:pic>
        <p:nvPicPr>
          <p:cNvPr id="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2348880"/>
            <a:ext cx="7008813" cy="3143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373555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Minimal Test Data</a:t>
            </a:r>
            <a:endParaRPr lang="en-GB" dirty="0"/>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2010" y="1844823"/>
            <a:ext cx="7904163" cy="962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4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3068960"/>
            <a:ext cx="8389937" cy="1057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44"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67420" y="5057948"/>
            <a:ext cx="3467100" cy="80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45"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92080" y="4653136"/>
            <a:ext cx="3371850" cy="1362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372508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Notes =&gt; Reflections</a:t>
            </a:r>
            <a:endParaRPr lang="en-GB" dirty="0"/>
          </a:p>
        </p:txBody>
      </p:sp>
      <p:sp>
        <p:nvSpPr>
          <p:cNvPr id="3" name="Content Placeholder 2"/>
          <p:cNvSpPr>
            <a:spLocks noGrp="1"/>
          </p:cNvSpPr>
          <p:nvPr>
            <p:ph idx="1"/>
          </p:nvPr>
        </p:nvSpPr>
        <p:spPr/>
        <p:txBody>
          <a:bodyPr/>
          <a:lstStyle/>
          <a:p>
            <a:r>
              <a:rPr lang="en-GB" dirty="0" smtClean="0"/>
              <a:t>Anything essential missing?</a:t>
            </a:r>
          </a:p>
          <a:p>
            <a:r>
              <a:rPr lang="en-GB" dirty="0" smtClean="0"/>
              <a:t>Why limited to French wines?</a:t>
            </a:r>
          </a:p>
          <a:p>
            <a:r>
              <a:rPr lang="en-GB" dirty="0" smtClean="0"/>
              <a:t>Is Region unnecessary duplication?</a:t>
            </a:r>
          </a:p>
          <a:p>
            <a:r>
              <a:rPr lang="en-GB" dirty="0" smtClean="0"/>
              <a:t>Should Customer have more than one address/email/phone no/credit card?</a:t>
            </a:r>
          </a:p>
          <a:p>
            <a:r>
              <a:rPr lang="en-GB" dirty="0" smtClean="0"/>
              <a:t>Therefore should customer be split?</a:t>
            </a:r>
          </a:p>
          <a:p>
            <a:r>
              <a:rPr lang="en-GB" dirty="0" smtClean="0"/>
              <a:t>Should Wines be split into wine and vintage?</a:t>
            </a:r>
            <a:endParaRPr lang="en-GB" dirty="0"/>
          </a:p>
        </p:txBody>
      </p:sp>
    </p:spTree>
    <p:extLst>
      <p:ext uri="{BB962C8B-B14F-4D97-AF65-F5344CB8AC3E}">
        <p14:creationId xmlns:p14="http://schemas.microsoft.com/office/powerpoint/2010/main" val="31668205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Regions &amp; Areas</a:t>
            </a:r>
            <a:endParaRPr lang="en-GB" dirty="0"/>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3975" y="1543050"/>
            <a:ext cx="6494463" cy="3771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95936" y="1533550"/>
            <a:ext cx="3028950" cy="1095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00948" y="5013176"/>
            <a:ext cx="2047875" cy="1009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989319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Further Normalisation</a:t>
            </a:r>
            <a:endParaRPr lang="en-GB" dirty="0"/>
          </a:p>
        </p:txBody>
      </p:sp>
      <p:sp>
        <p:nvSpPr>
          <p:cNvPr id="3" name="Content Placeholder 2"/>
          <p:cNvSpPr>
            <a:spLocks noGrp="1"/>
          </p:cNvSpPr>
          <p:nvPr>
            <p:ph idx="1"/>
          </p:nvPr>
        </p:nvSpPr>
        <p:spPr>
          <a:xfrm>
            <a:off x="1435608" y="1447800"/>
            <a:ext cx="2920368" cy="4800600"/>
          </a:xfrm>
          <a:ln>
            <a:solidFill>
              <a:schemeClr val="tx1"/>
            </a:solidFill>
          </a:ln>
        </p:spPr>
        <p:txBody>
          <a:bodyPr/>
          <a:lstStyle/>
          <a:p>
            <a:r>
              <a:rPr lang="en-GB" dirty="0" smtClean="0"/>
              <a:t>Wines</a:t>
            </a:r>
          </a:p>
          <a:p>
            <a:pPr lvl="1"/>
            <a:r>
              <a:rPr lang="en-GB" dirty="0" smtClean="0"/>
              <a:t>Producer</a:t>
            </a:r>
          </a:p>
          <a:p>
            <a:pPr lvl="1"/>
            <a:r>
              <a:rPr lang="en-GB" dirty="0" err="1" smtClean="0"/>
              <a:t>WineName</a:t>
            </a:r>
            <a:endParaRPr lang="en-GB" dirty="0" smtClean="0"/>
          </a:p>
          <a:p>
            <a:pPr lvl="1"/>
            <a:r>
              <a:rPr lang="en-GB" dirty="0" smtClean="0"/>
              <a:t>Colour</a:t>
            </a:r>
          </a:p>
          <a:p>
            <a:pPr lvl="1"/>
            <a:r>
              <a:rPr lang="en-GB" dirty="0" smtClean="0"/>
              <a:t>Sweetness</a:t>
            </a:r>
          </a:p>
          <a:p>
            <a:pPr lvl="1"/>
            <a:r>
              <a:rPr lang="en-GB" dirty="0" err="1" smtClean="0"/>
              <a:t>IsSparkling</a:t>
            </a:r>
            <a:endParaRPr lang="en-GB" dirty="0" smtClean="0"/>
          </a:p>
          <a:p>
            <a:pPr lvl="1"/>
            <a:r>
              <a:rPr lang="en-GB" dirty="0" smtClean="0"/>
              <a:t>Area</a:t>
            </a:r>
          </a:p>
          <a:p>
            <a:pPr lvl="1"/>
            <a:endParaRPr lang="en-GB" dirty="0"/>
          </a:p>
        </p:txBody>
      </p:sp>
      <p:sp>
        <p:nvSpPr>
          <p:cNvPr id="4" name="Content Placeholder 2"/>
          <p:cNvSpPr txBox="1">
            <a:spLocks/>
          </p:cNvSpPr>
          <p:nvPr/>
        </p:nvSpPr>
        <p:spPr>
          <a:xfrm>
            <a:off x="5220072" y="1484784"/>
            <a:ext cx="2920368" cy="4800600"/>
          </a:xfrm>
          <a:prstGeom prst="rect">
            <a:avLst/>
          </a:prstGeom>
          <a:ln>
            <a:solidFill>
              <a:schemeClr val="tx1"/>
            </a:solidFill>
          </a:ln>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r>
              <a:rPr lang="en-GB" dirty="0" smtClean="0"/>
              <a:t>Vintage</a:t>
            </a:r>
          </a:p>
          <a:p>
            <a:pPr lvl="1"/>
            <a:r>
              <a:rPr lang="en-GB" dirty="0" err="1" smtClean="0"/>
              <a:t>WineID</a:t>
            </a:r>
            <a:endParaRPr lang="en-GB" dirty="0" smtClean="0"/>
          </a:p>
          <a:p>
            <a:pPr lvl="1"/>
            <a:r>
              <a:rPr lang="en-GB" dirty="0" err="1" smtClean="0"/>
              <a:t>VintageYear</a:t>
            </a:r>
            <a:endParaRPr lang="en-GB" dirty="0" smtClean="0"/>
          </a:p>
          <a:p>
            <a:pPr lvl="1"/>
            <a:r>
              <a:rPr lang="en-GB" dirty="0" smtClean="0"/>
              <a:t>Alcohol</a:t>
            </a:r>
          </a:p>
          <a:p>
            <a:pPr lvl="1"/>
            <a:r>
              <a:rPr lang="en-GB" dirty="0" smtClean="0"/>
              <a:t>Description</a:t>
            </a:r>
          </a:p>
          <a:p>
            <a:pPr lvl="1"/>
            <a:r>
              <a:rPr lang="en-GB" dirty="0" smtClean="0"/>
              <a:t>Maturity</a:t>
            </a:r>
          </a:p>
          <a:p>
            <a:pPr lvl="1"/>
            <a:r>
              <a:rPr lang="en-GB" dirty="0" smtClean="0"/>
              <a:t>Rating</a:t>
            </a:r>
          </a:p>
          <a:p>
            <a:pPr lvl="1"/>
            <a:r>
              <a:rPr lang="en-GB" dirty="0" smtClean="0"/>
              <a:t>Price</a:t>
            </a:r>
          </a:p>
          <a:p>
            <a:pPr lvl="1"/>
            <a:endParaRPr lang="en-GB" dirty="0" smtClean="0"/>
          </a:p>
          <a:p>
            <a:pPr lvl="1"/>
            <a:endParaRPr lang="en-GB" dirty="0"/>
          </a:p>
        </p:txBody>
      </p:sp>
      <p:cxnSp>
        <p:nvCxnSpPr>
          <p:cNvPr id="6" name="Straight Arrow Connector 5"/>
          <p:cNvCxnSpPr/>
          <p:nvPr/>
        </p:nvCxnSpPr>
        <p:spPr>
          <a:xfrm>
            <a:off x="4139952" y="3429000"/>
            <a:ext cx="108012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379586" y="2926179"/>
            <a:ext cx="840486" cy="369332"/>
          </a:xfrm>
          <a:prstGeom prst="rect">
            <a:avLst/>
          </a:prstGeom>
          <a:noFill/>
        </p:spPr>
        <p:txBody>
          <a:bodyPr wrap="none" rtlCol="0">
            <a:spAutoFit/>
          </a:bodyPr>
          <a:lstStyle/>
          <a:p>
            <a:r>
              <a:rPr lang="en-GB" dirty="0" smtClean="0"/>
              <a:t>1:Many</a:t>
            </a:r>
            <a:endParaRPr lang="en-GB" dirty="0"/>
          </a:p>
        </p:txBody>
      </p:sp>
    </p:spTree>
    <p:extLst>
      <p:ext uri="{BB962C8B-B14F-4D97-AF65-F5344CB8AC3E}">
        <p14:creationId xmlns:p14="http://schemas.microsoft.com/office/powerpoint/2010/main" val="3007891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More on Normalisation</a:t>
            </a:r>
            <a:endParaRPr lang="en-GB" dirty="0"/>
          </a:p>
        </p:txBody>
      </p:sp>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712" y="1556792"/>
            <a:ext cx="4562475" cy="5038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0813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About the Grape?</a:t>
            </a:r>
            <a:endParaRPr lang="en-GB" dirty="0"/>
          </a:p>
        </p:txBody>
      </p:sp>
      <p:pic>
        <p:nvPicPr>
          <p:cNvPr id="133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624" y="1916832"/>
            <a:ext cx="3810000" cy="3762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1728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Table Design</a:t>
            </a:r>
            <a:endParaRPr lang="en-GB"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624" y="1700808"/>
            <a:ext cx="7895952" cy="28803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267493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Alternative Grapes</a:t>
            </a:r>
            <a:endParaRPr lang="en-GB" dirty="0"/>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712" y="1844824"/>
            <a:ext cx="5772150" cy="1790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27784" y="4293096"/>
            <a:ext cx="4654638" cy="14797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92965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Data Validation</a:t>
            </a:r>
            <a:endParaRPr lang="en-GB"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3178" y="1595418"/>
            <a:ext cx="5000625" cy="227647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4" name="TextBox 3"/>
          <p:cNvSpPr txBox="1"/>
          <p:nvPr/>
        </p:nvSpPr>
        <p:spPr>
          <a:xfrm>
            <a:off x="1390006" y="1159411"/>
            <a:ext cx="895951" cy="369332"/>
          </a:xfrm>
          <a:prstGeom prst="rect">
            <a:avLst/>
          </a:prstGeom>
          <a:noFill/>
        </p:spPr>
        <p:txBody>
          <a:bodyPr wrap="none" rtlCol="0">
            <a:spAutoFit/>
          </a:bodyPr>
          <a:lstStyle/>
          <a:p>
            <a:r>
              <a:rPr lang="en-GB" dirty="0" smtClean="0"/>
              <a:t>Vintage</a:t>
            </a:r>
            <a:endParaRPr lang="en-GB" dirty="0"/>
          </a:p>
        </p:txBody>
      </p:sp>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84168" y="4225881"/>
            <a:ext cx="2752725" cy="250507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5" name="TextBox 4"/>
          <p:cNvSpPr txBox="1"/>
          <p:nvPr/>
        </p:nvSpPr>
        <p:spPr>
          <a:xfrm>
            <a:off x="6084168" y="3863420"/>
            <a:ext cx="2510303" cy="369332"/>
          </a:xfrm>
          <a:prstGeom prst="rect">
            <a:avLst/>
          </a:prstGeom>
          <a:noFill/>
        </p:spPr>
        <p:txBody>
          <a:bodyPr wrap="none" rtlCol="0">
            <a:spAutoFit/>
          </a:bodyPr>
          <a:lstStyle/>
          <a:p>
            <a:r>
              <a:rPr lang="en-GB" dirty="0" smtClean="0"/>
              <a:t>Colour (Lookup Wizard..)</a:t>
            </a:r>
            <a:endParaRPr lang="en-GB" dirty="0"/>
          </a:p>
        </p:txBody>
      </p:sp>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33178" y="4570660"/>
            <a:ext cx="4448175" cy="207645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6" name="TextBox 5"/>
          <p:cNvSpPr txBox="1"/>
          <p:nvPr/>
        </p:nvSpPr>
        <p:spPr>
          <a:xfrm>
            <a:off x="1333178" y="4086647"/>
            <a:ext cx="1760418" cy="369332"/>
          </a:xfrm>
          <a:prstGeom prst="rect">
            <a:avLst/>
          </a:prstGeom>
          <a:noFill/>
        </p:spPr>
        <p:txBody>
          <a:bodyPr wrap="none" rtlCol="0">
            <a:spAutoFit/>
          </a:bodyPr>
          <a:lstStyle/>
          <a:p>
            <a:r>
              <a:rPr lang="en-GB" dirty="0" smtClean="0"/>
              <a:t>Alcohol Content</a:t>
            </a:r>
            <a:endParaRPr lang="en-GB" dirty="0"/>
          </a:p>
        </p:txBody>
      </p:sp>
    </p:spTree>
    <p:extLst>
      <p:ext uri="{BB962C8B-B14F-4D97-AF65-F5344CB8AC3E}">
        <p14:creationId xmlns:p14="http://schemas.microsoft.com/office/powerpoint/2010/main" val="2976661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Test Data Plan</a:t>
            </a:r>
            <a:endParaRPr lang="en-GB" dirty="0"/>
          </a:p>
        </p:txBody>
      </p:sp>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624" y="1268760"/>
            <a:ext cx="7416824" cy="53170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82214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Relationships</a:t>
            </a:r>
            <a:endParaRPr lang="en-GB" dirty="0"/>
          </a:p>
        </p:txBody>
      </p:sp>
      <p:pic>
        <p:nvPicPr>
          <p:cNvPr id="3074" name="Picture 2" descr="C:\Users\Derek\AppData\Local\Temp\SNAGHTML5f48a0b.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5704" y="1494705"/>
            <a:ext cx="4724400" cy="330517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Derek\AppData\Local\Temp\SNAGHTML5f547ec.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7904" y="3356992"/>
            <a:ext cx="4724400" cy="3305175"/>
          </a:xfrm>
          <a:prstGeom prst="rect">
            <a:avLst/>
          </a:prstGeom>
          <a:noFill/>
          <a:extLst>
            <a:ext uri="{909E8E84-426E-40DD-AFC4-6F175D3DCCD1}">
              <a14:hiddenFill xmlns:a14="http://schemas.microsoft.com/office/drawing/2010/main">
                <a:solidFill>
                  <a:srgbClr val="FFFFFF"/>
                </a:solidFill>
              </a14:hiddenFill>
            </a:ext>
          </a:extLst>
        </p:spPr>
      </p:pic>
      <p:sp>
        <p:nvSpPr>
          <p:cNvPr id="4" name="Right Arrow 3"/>
          <p:cNvSpPr/>
          <p:nvPr/>
        </p:nvSpPr>
        <p:spPr>
          <a:xfrm rot="1139516">
            <a:off x="5416316" y="2516647"/>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82106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Include Other Fields</a:t>
            </a:r>
            <a:endParaRPr lang="en-GB" dirty="0"/>
          </a:p>
        </p:txBody>
      </p:sp>
      <p:pic>
        <p:nvPicPr>
          <p:cNvPr id="4098" name="Picture 2" descr="C:\Users\Derek\AppData\Local\Temp\SNAGHTML5f7ac9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1340768"/>
            <a:ext cx="4724400" cy="3305175"/>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C:\Users\Derek\AppData\Local\Temp\SNAGHTML5f85d1b.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23928" y="3209379"/>
            <a:ext cx="4724400" cy="3305175"/>
          </a:xfrm>
          <a:prstGeom prst="rect">
            <a:avLst/>
          </a:prstGeom>
          <a:noFill/>
          <a:extLst>
            <a:ext uri="{909E8E84-426E-40DD-AFC4-6F175D3DCCD1}">
              <a14:hiddenFill xmlns:a14="http://schemas.microsoft.com/office/drawing/2010/main">
                <a:solidFill>
                  <a:srgbClr val="FFFFFF"/>
                </a:solidFill>
              </a14:hiddenFill>
            </a:ext>
          </a:extLst>
        </p:spPr>
      </p:pic>
      <p:sp>
        <p:nvSpPr>
          <p:cNvPr id="4" name="Right Arrow 3"/>
          <p:cNvSpPr/>
          <p:nvPr/>
        </p:nvSpPr>
        <p:spPr>
          <a:xfrm rot="1800233">
            <a:off x="4788024" y="2132856"/>
            <a:ext cx="1224136"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1315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Hide the ID Field</a:t>
            </a:r>
            <a:endParaRPr lang="en-GB" dirty="0"/>
          </a:p>
        </p:txBody>
      </p:sp>
      <p:pic>
        <p:nvPicPr>
          <p:cNvPr id="5124" name="Picture 4" descr="C:\Users\Derek\AppData\Local\Temp\SNAGHTML5f9ec0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1548978"/>
            <a:ext cx="4724400" cy="3305175"/>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C:\Users\Derek\AppData\Local\Temp\SNAGHTML5fc258d.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23928" y="3212976"/>
            <a:ext cx="4724400" cy="3305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4770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Internal Queries</a:t>
            </a:r>
            <a:endParaRPr lang="en-GB"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2132856"/>
            <a:ext cx="7546751" cy="27549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71495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Referential Integrity</a:t>
            </a:r>
            <a:endParaRPr lang="en-GB"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5616" y="1340768"/>
            <a:ext cx="4143375" cy="2809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2" name="Picture 4" descr="C:\Users\Derek\AppData\Local\Temp\SNAGHTML60599f6.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36096" y="1365767"/>
            <a:ext cx="3524250" cy="2495551"/>
          </a:xfrm>
          <a:prstGeom prst="rect">
            <a:avLst/>
          </a:prstGeom>
          <a:noFill/>
          <a:extLst>
            <a:ext uri="{909E8E84-426E-40DD-AFC4-6F175D3DCCD1}">
              <a14:hiddenFill xmlns:a14="http://schemas.microsoft.com/office/drawing/2010/main">
                <a:solidFill>
                  <a:srgbClr val="FFFFFF"/>
                </a:solidFill>
              </a14:hiddenFill>
            </a:ext>
          </a:extLst>
        </p:spPr>
      </p:pic>
      <p:pic>
        <p:nvPicPr>
          <p:cNvPr id="717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87303" y="4140721"/>
            <a:ext cx="4067175" cy="2486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Down Arrow 3"/>
          <p:cNvSpPr/>
          <p:nvPr/>
        </p:nvSpPr>
        <p:spPr>
          <a:xfrm rot="19144211">
            <a:off x="2419285" y="3872137"/>
            <a:ext cx="360040" cy="8168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670202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601</TotalTime>
  <Words>1043</Words>
  <Application>Microsoft Office PowerPoint</Application>
  <PresentationFormat>On-screen Show (4:3)</PresentationFormat>
  <Paragraphs>79</Paragraphs>
  <Slides>20</Slides>
  <Notes>16</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Solstice</vt:lpstr>
      <vt:lpstr>Database Design Using Access</vt:lpstr>
      <vt:lpstr>Table Design</vt:lpstr>
      <vt:lpstr>Data Validation</vt:lpstr>
      <vt:lpstr>Test Data Plan</vt:lpstr>
      <vt:lpstr>Relationships</vt:lpstr>
      <vt:lpstr>Include Other Fields</vt:lpstr>
      <vt:lpstr>Hide the ID Field</vt:lpstr>
      <vt:lpstr>Internal Queries</vt:lpstr>
      <vt:lpstr>Referential Integrity</vt:lpstr>
      <vt:lpstr>Order Items</vt:lpstr>
      <vt:lpstr>Database Documentation</vt:lpstr>
      <vt:lpstr>Field Documentation</vt:lpstr>
      <vt:lpstr>Relationship Documentation</vt:lpstr>
      <vt:lpstr>Minimal Test Data</vt:lpstr>
      <vt:lpstr>Notes =&gt; Reflections</vt:lpstr>
      <vt:lpstr>Regions &amp; Areas</vt:lpstr>
      <vt:lpstr>Further Normalisation</vt:lpstr>
      <vt:lpstr>More on Normalisation</vt:lpstr>
      <vt:lpstr>What About the Grape?</vt:lpstr>
      <vt:lpstr>Alternative Grapes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Design</dc:title>
  <dc:creator>Derek</dc:creator>
  <cp:lastModifiedBy>Derek</cp:lastModifiedBy>
  <cp:revision>32</cp:revision>
  <dcterms:created xsi:type="dcterms:W3CDTF">2013-09-17T10:16:07Z</dcterms:created>
  <dcterms:modified xsi:type="dcterms:W3CDTF">2013-09-17T20:18:06Z</dcterms:modified>
</cp:coreProperties>
</file>