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73" r:id="rId3"/>
    <p:sldId id="272" r:id="rId4"/>
    <p:sldId id="281" r:id="rId5"/>
    <p:sldId id="274" r:id="rId6"/>
    <p:sldId id="257" r:id="rId7"/>
    <p:sldId id="270" r:id="rId8"/>
    <p:sldId id="275" r:id="rId9"/>
    <p:sldId id="276" r:id="rId10"/>
    <p:sldId id="277" r:id="rId11"/>
    <p:sldId id="258" r:id="rId12"/>
    <p:sldId id="259" r:id="rId13"/>
    <p:sldId id="260" r:id="rId14"/>
    <p:sldId id="261" r:id="rId15"/>
    <p:sldId id="263" r:id="rId16"/>
    <p:sldId id="265" r:id="rId17"/>
    <p:sldId id="267" r:id="rId18"/>
    <p:sldId id="268" r:id="rId19"/>
    <p:sldId id="269" r:id="rId20"/>
    <p:sldId id="278" r:id="rId21"/>
    <p:sldId id="280"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5520" autoAdjust="0"/>
  </p:normalViewPr>
  <p:slideViewPr>
    <p:cSldViewPr>
      <p:cViewPr varScale="1">
        <p:scale>
          <a:sx n="103" d="100"/>
          <a:sy n="103" d="100"/>
        </p:scale>
        <p:origin x="1134" y="174"/>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Introduction to CSS</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65610D-E63A-4103-BFCB-8C62A81B169B}" type="datetime5">
              <a:rPr lang="en-GB" smtClean="0"/>
              <a:t>4-Feb-16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Derek Peacock</a:t>
            </a: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71EA92-4CDF-4199-905D-C5656EA63D59}" type="slidenum">
              <a:rPr lang="en-GB" smtClean="0"/>
              <a:t>‹#›</a:t>
            </a:fld>
            <a:endParaRPr lang="en-GB"/>
          </a:p>
        </p:txBody>
      </p:sp>
    </p:spTree>
    <p:extLst>
      <p:ext uri="{BB962C8B-B14F-4D97-AF65-F5344CB8AC3E}">
        <p14:creationId xmlns:p14="http://schemas.microsoft.com/office/powerpoint/2010/main" val="308889936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Introduction to CSS</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A8DA6A-3EEA-4139-8344-14B702367DD0}" type="datetime5">
              <a:rPr lang="en-GB" smtClean="0"/>
              <a:t>4-Feb-16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Derek Peacock</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0D2589-20D0-472B-B879-0CC53E3DCB3B}" type="slidenum">
              <a:rPr lang="en-GB" smtClean="0"/>
              <a:t>‹#›</a:t>
            </a:fld>
            <a:endParaRPr lang="en-GB"/>
          </a:p>
        </p:txBody>
      </p:sp>
    </p:spTree>
    <p:extLst>
      <p:ext uri="{BB962C8B-B14F-4D97-AF65-F5344CB8AC3E}">
        <p14:creationId xmlns:p14="http://schemas.microsoft.com/office/powerpoint/2010/main" val="1047576148"/>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 introduction to defining CSS style rules using tags, classes</a:t>
            </a:r>
            <a:r>
              <a:rPr lang="en-GB" baseline="0" dirty="0" smtClean="0"/>
              <a:t> and ids.</a:t>
            </a:r>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1</a:t>
            </a:fld>
            <a:endParaRPr lang="en-GB"/>
          </a:p>
        </p:txBody>
      </p:sp>
      <p:sp>
        <p:nvSpPr>
          <p:cNvPr id="5" name="Date Placeholder 4"/>
          <p:cNvSpPr>
            <a:spLocks noGrp="1"/>
          </p:cNvSpPr>
          <p:nvPr>
            <p:ph type="dt" idx="11"/>
          </p:nvPr>
        </p:nvSpPr>
        <p:spPr/>
        <p:txBody>
          <a:bodyPr/>
          <a:lstStyle/>
          <a:p>
            <a:fld id="{4441F701-E81D-4BB1-92E9-AA5B4421F8B7}"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3124600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container has been set to be 960px wide, with a</a:t>
            </a:r>
            <a:r>
              <a:rPr lang="en-GB" baseline="0" dirty="0" smtClean="0"/>
              <a:t> set background colour and margins which are automatically calculated.  The end result is that the container will be cantered in whatever element it is inside of (usually the body)</a:t>
            </a:r>
          </a:p>
          <a:p>
            <a:endParaRPr lang="en-GB" dirty="0" smtClean="0"/>
          </a:p>
          <a:p>
            <a:r>
              <a:rPr lang="en-GB" dirty="0" smtClean="0"/>
              <a:t>The dot before</a:t>
            </a:r>
            <a:r>
              <a:rPr lang="en-GB" baseline="0" dirty="0" smtClean="0"/>
              <a:t> the selector name indicates that this selector is a class selector and not an HTML tag selector.  However this is not a good example of defining a class.  Why??</a:t>
            </a:r>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11</a:t>
            </a:fld>
            <a:endParaRPr lang="en-GB"/>
          </a:p>
        </p:txBody>
      </p:sp>
      <p:sp>
        <p:nvSpPr>
          <p:cNvPr id="5" name="Date Placeholder 4"/>
          <p:cNvSpPr>
            <a:spLocks noGrp="1"/>
          </p:cNvSpPr>
          <p:nvPr>
            <p:ph type="dt" idx="11"/>
          </p:nvPr>
        </p:nvSpPr>
        <p:spPr/>
        <p:txBody>
          <a:bodyPr/>
          <a:lstStyle/>
          <a:p>
            <a:fld id="{459A4805-3F03-4FFD-B837-C771368AE47D}"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2154341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class can be used on any HTML tag, in this case the &lt;div&gt; tag.  </a:t>
            </a:r>
          </a:p>
          <a:p>
            <a:endParaRPr lang="en-GB" baseline="0" dirty="0" smtClean="0"/>
          </a:p>
          <a:p>
            <a:r>
              <a:rPr lang="en-GB" dirty="0" smtClean="0"/>
              <a:t>As there is usually</a:t>
            </a:r>
            <a:r>
              <a:rPr lang="en-GB" baseline="0" dirty="0" smtClean="0"/>
              <a:t> only the one container for a page, container would be better defined as an </a:t>
            </a:r>
            <a:r>
              <a:rPr lang="en-GB" b="1" baseline="0" dirty="0" smtClean="0"/>
              <a:t>id</a:t>
            </a:r>
            <a:r>
              <a:rPr lang="en-GB" baseline="0" dirty="0" smtClean="0"/>
              <a:t> based selector (see next page). Note the class name in HTML has no dot preceding the name</a:t>
            </a:r>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12</a:t>
            </a:fld>
            <a:endParaRPr lang="en-GB"/>
          </a:p>
        </p:txBody>
      </p:sp>
      <p:sp>
        <p:nvSpPr>
          <p:cNvPr id="5" name="Date Placeholder 4"/>
          <p:cNvSpPr>
            <a:spLocks noGrp="1"/>
          </p:cNvSpPr>
          <p:nvPr>
            <p:ph type="dt" idx="11"/>
          </p:nvPr>
        </p:nvSpPr>
        <p:spPr/>
        <p:txBody>
          <a:bodyPr/>
          <a:lstStyle/>
          <a:p>
            <a:fld id="{B1499CA8-2839-4CF8-B254-67728C6F3B58}"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1897358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ID selectors are unique names and the are identified in CSS by</a:t>
            </a:r>
            <a:r>
              <a:rPr lang="en-GB" baseline="0" dirty="0" smtClean="0"/>
              <a:t> </a:t>
            </a:r>
            <a:r>
              <a:rPr lang="en-GB" dirty="0" smtClean="0"/>
              <a:t>starting with a # symbol. An HTML page can only have one instance of that id.</a:t>
            </a:r>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13</a:t>
            </a:fld>
            <a:endParaRPr lang="en-GB"/>
          </a:p>
        </p:txBody>
      </p:sp>
      <p:sp>
        <p:nvSpPr>
          <p:cNvPr id="5" name="Date Placeholder 4"/>
          <p:cNvSpPr>
            <a:spLocks noGrp="1"/>
          </p:cNvSpPr>
          <p:nvPr>
            <p:ph type="dt" idx="11"/>
          </p:nvPr>
        </p:nvSpPr>
        <p:spPr/>
        <p:txBody>
          <a:bodyPr/>
          <a:lstStyle/>
          <a:p>
            <a:fld id="{ADFF47BA-28AE-495A-B422-68E350D9D8BE}"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944559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ID selectors are used in an HTML page by giving the tag an id attribute as shown above.  Only one can be used</a:t>
            </a:r>
            <a:r>
              <a:rPr lang="en-GB" baseline="0" dirty="0" smtClean="0"/>
              <a:t> per html page. Again the # symbol preceding the name is only used in </a:t>
            </a:r>
            <a:r>
              <a:rPr lang="en-GB" baseline="0" dirty="0" err="1" smtClean="0"/>
              <a:t>css</a:t>
            </a:r>
            <a:r>
              <a:rPr lang="en-GB" baseline="0" dirty="0" smtClean="0"/>
              <a:t> not html</a:t>
            </a:r>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14</a:t>
            </a:fld>
            <a:endParaRPr lang="en-GB"/>
          </a:p>
        </p:txBody>
      </p:sp>
      <p:sp>
        <p:nvSpPr>
          <p:cNvPr id="5" name="Date Placeholder 4"/>
          <p:cNvSpPr>
            <a:spLocks noGrp="1"/>
          </p:cNvSpPr>
          <p:nvPr>
            <p:ph type="dt" idx="11"/>
          </p:nvPr>
        </p:nvSpPr>
        <p:spPr/>
        <p:txBody>
          <a:bodyPr/>
          <a:lstStyle/>
          <a:p>
            <a:fld id="{8BE835EA-29E4-40E4-B06C-63346BFCEEAC}"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2594946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best practice is to store all the </a:t>
            </a:r>
            <a:r>
              <a:rPr lang="en-GB" dirty="0" err="1" smtClean="0"/>
              <a:t>css</a:t>
            </a:r>
            <a:r>
              <a:rPr lang="en-GB" dirty="0" smtClean="0"/>
              <a:t> rules in an external </a:t>
            </a:r>
            <a:r>
              <a:rPr lang="en-GB" dirty="0" err="1" smtClean="0"/>
              <a:t>css</a:t>
            </a:r>
            <a:r>
              <a:rPr lang="en-GB" dirty="0" smtClean="0"/>
              <a:t> file, and then attach that style sheet to whichever pages need it.  This can be done from the CSS Styles panel on the right hand side of Dreamweaver, or in code view by dragging the file from the files panel into the code at the correct place.  The correct place is in the &lt;head&gt; of the html page.</a:t>
            </a:r>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15</a:t>
            </a:fld>
            <a:endParaRPr lang="en-GB"/>
          </a:p>
        </p:txBody>
      </p:sp>
      <p:sp>
        <p:nvSpPr>
          <p:cNvPr id="5" name="Date Placeholder 4"/>
          <p:cNvSpPr>
            <a:spLocks noGrp="1"/>
          </p:cNvSpPr>
          <p:nvPr>
            <p:ph type="dt" idx="11"/>
          </p:nvPr>
        </p:nvSpPr>
        <p:spPr/>
        <p:txBody>
          <a:bodyPr/>
          <a:lstStyle/>
          <a:p>
            <a:fld id="{82EF21C4-D0C3-4A75-A273-BBEFCB36406A}"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39589822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easiest way to attach or link a style sheet is to click on the </a:t>
            </a:r>
            <a:r>
              <a:rPr lang="en-GB" b="1" dirty="0" smtClean="0"/>
              <a:t>Attach Style Sheet </a:t>
            </a:r>
            <a:r>
              <a:rPr lang="en-GB" dirty="0" smtClean="0"/>
              <a:t>icon in the CSS Styles panel.  The style sheet can then be found using </a:t>
            </a:r>
            <a:r>
              <a:rPr lang="en-GB" b="1" dirty="0" smtClean="0"/>
              <a:t>browse</a:t>
            </a:r>
            <a:r>
              <a:rPr lang="en-GB" dirty="0" smtClean="0"/>
              <a:t>.  The style sheet should be in a separate folder called </a:t>
            </a:r>
            <a:r>
              <a:rPr lang="en-GB" b="1" dirty="0" err="1" smtClean="0"/>
              <a:t>css</a:t>
            </a:r>
            <a:r>
              <a:rPr lang="en-GB" dirty="0" smtClean="0"/>
              <a:t>, </a:t>
            </a:r>
            <a:r>
              <a:rPr lang="en-GB" b="1" dirty="0" smtClean="0"/>
              <a:t>styles</a:t>
            </a:r>
            <a:r>
              <a:rPr lang="en-GB" dirty="0" smtClean="0"/>
              <a:t>, or</a:t>
            </a:r>
            <a:r>
              <a:rPr lang="en-GB" baseline="0" dirty="0" smtClean="0"/>
              <a:t> </a:t>
            </a:r>
            <a:r>
              <a:rPr lang="en-GB" b="1" baseline="0" dirty="0" err="1" smtClean="0"/>
              <a:t>stylesheets</a:t>
            </a:r>
            <a:r>
              <a:rPr lang="en-GB" baseline="0" dirty="0" smtClean="0"/>
              <a:t> inside the web site.</a:t>
            </a:r>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16</a:t>
            </a:fld>
            <a:endParaRPr lang="en-GB"/>
          </a:p>
        </p:txBody>
      </p:sp>
      <p:sp>
        <p:nvSpPr>
          <p:cNvPr id="5" name="Date Placeholder 4"/>
          <p:cNvSpPr>
            <a:spLocks noGrp="1"/>
          </p:cNvSpPr>
          <p:nvPr>
            <p:ph type="dt" idx="11"/>
          </p:nvPr>
        </p:nvSpPr>
        <p:spPr/>
        <p:txBody>
          <a:bodyPr/>
          <a:lstStyle/>
          <a:p>
            <a:fld id="{7C242A5B-6080-46ED-9B56-774F384A7F78}"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3503659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Styles</a:t>
            </a:r>
            <a:r>
              <a:rPr lang="en-GB" baseline="0" dirty="0" smtClean="0"/>
              <a:t> can be defined for multiple selectors.  So for example defining a font that will be used for all the headings is shown above, that is then followed by specific sizes for each heading alone.</a:t>
            </a:r>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17</a:t>
            </a:fld>
            <a:endParaRPr lang="en-GB"/>
          </a:p>
        </p:txBody>
      </p:sp>
      <p:sp>
        <p:nvSpPr>
          <p:cNvPr id="5" name="Date Placeholder 4"/>
          <p:cNvSpPr>
            <a:spLocks noGrp="1"/>
          </p:cNvSpPr>
          <p:nvPr>
            <p:ph type="dt" idx="11"/>
          </p:nvPr>
        </p:nvSpPr>
        <p:spPr/>
        <p:txBody>
          <a:bodyPr/>
          <a:lstStyle/>
          <a:p>
            <a:fld id="{10F75FCA-4DE0-4D9A-AB62-A44837E64B7B}"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3987568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some cases such as the &lt;a&gt; hyperlink tag,</a:t>
            </a:r>
            <a:r>
              <a:rPr lang="en-GB" baseline="0" dirty="0" smtClean="0"/>
              <a:t> the tag name can be followed by a pseudo class name such as hover, to indicate the style to be applied when the mouse is hovering over the element.</a:t>
            </a:r>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18</a:t>
            </a:fld>
            <a:endParaRPr lang="en-GB"/>
          </a:p>
        </p:txBody>
      </p:sp>
      <p:sp>
        <p:nvSpPr>
          <p:cNvPr id="5" name="Date Placeholder 4"/>
          <p:cNvSpPr>
            <a:spLocks noGrp="1"/>
          </p:cNvSpPr>
          <p:nvPr>
            <p:ph type="dt" idx="11"/>
          </p:nvPr>
        </p:nvSpPr>
        <p:spPr/>
        <p:txBody>
          <a:bodyPr/>
          <a:lstStyle/>
          <a:p>
            <a:fld id="{42099868-E5D8-42C2-BAE7-BEB69CC05DB3}"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6591146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Paragraphs</a:t>
            </a:r>
            <a:r>
              <a:rPr lang="en-GB" baseline="0" dirty="0" smtClean="0"/>
              <a:t> for example can have different styles when they are inside sections, or articles.  The order the rules are applied is important.  The last applied has priority</a:t>
            </a:r>
          </a:p>
          <a:p>
            <a:endParaRPr lang="en-GB" baseline="0" dirty="0" smtClean="0"/>
          </a:p>
          <a:p>
            <a:r>
              <a:rPr lang="en-GB" dirty="0" smtClean="0"/>
              <a:t>What colour will paragraphs be inside</a:t>
            </a:r>
            <a:r>
              <a:rPr lang="en-GB" baseline="0" dirty="0" smtClean="0"/>
              <a:t> and article inside a section??</a:t>
            </a:r>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19</a:t>
            </a:fld>
            <a:endParaRPr lang="en-GB"/>
          </a:p>
        </p:txBody>
      </p:sp>
      <p:sp>
        <p:nvSpPr>
          <p:cNvPr id="5" name="Date Placeholder 4"/>
          <p:cNvSpPr>
            <a:spLocks noGrp="1"/>
          </p:cNvSpPr>
          <p:nvPr>
            <p:ph type="dt" idx="11"/>
          </p:nvPr>
        </p:nvSpPr>
        <p:spPr/>
        <p:txBody>
          <a:bodyPr/>
          <a:lstStyle/>
          <a:p>
            <a:fld id="{283126B1-01D0-4990-A8ED-1C21D4C36A7F}"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25738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Selecting</a:t>
            </a:r>
            <a:r>
              <a:rPr lang="en-GB" baseline="0" dirty="0" smtClean="0"/>
              <a:t> an appropriate set of colours for a web sight is quite difficult. The choice depends upon the intended mood.  The web sites above offer a way of selecting a set of colours which complement each other based around a selected main colour. There is a choice of scheme type, depending on how many different colours you want to use in your site, and the overall effect.</a:t>
            </a:r>
          </a:p>
          <a:p>
            <a:endParaRPr lang="en-GB" baseline="0" dirty="0" smtClean="0"/>
          </a:p>
          <a:p>
            <a:r>
              <a:rPr lang="en-GB" baseline="0" dirty="0" smtClean="0"/>
              <a:t>The chosen scheme can be </a:t>
            </a:r>
            <a:r>
              <a:rPr lang="en-GB" b="1" baseline="0" dirty="0" smtClean="0"/>
              <a:t>exported</a:t>
            </a:r>
            <a:r>
              <a:rPr lang="en-GB" baseline="0" dirty="0" smtClean="0"/>
              <a:t> as an html + </a:t>
            </a:r>
            <a:r>
              <a:rPr lang="en-GB" baseline="0" dirty="0" err="1" smtClean="0"/>
              <a:t>css</a:t>
            </a:r>
            <a:r>
              <a:rPr lang="en-GB" baseline="0" dirty="0" smtClean="0"/>
              <a:t> page for future reference.</a:t>
            </a:r>
            <a:endParaRPr lang="en-GB" dirty="0"/>
          </a:p>
        </p:txBody>
      </p:sp>
      <p:sp>
        <p:nvSpPr>
          <p:cNvPr id="4" name="Slide Number Placeholder 3"/>
          <p:cNvSpPr>
            <a:spLocks noGrp="1"/>
          </p:cNvSpPr>
          <p:nvPr>
            <p:ph type="sldNum" sz="quarter" idx="10"/>
          </p:nvPr>
        </p:nvSpPr>
        <p:spPr/>
        <p:txBody>
          <a:bodyPr/>
          <a:lstStyle/>
          <a:p>
            <a:fld id="{28F626F9-D534-4D91-A9C6-65F797397682}" type="slidenum">
              <a:rPr lang="en-GB" smtClean="0"/>
              <a:t>20</a:t>
            </a:fld>
            <a:endParaRPr lang="en-GB"/>
          </a:p>
        </p:txBody>
      </p:sp>
    </p:spTree>
    <p:extLst>
      <p:ext uri="{BB962C8B-B14F-4D97-AF65-F5344CB8AC3E}">
        <p14:creationId xmlns:p14="http://schemas.microsoft.com/office/powerpoint/2010/main" val="1358819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HTML file contains the raw</a:t>
            </a:r>
            <a:r>
              <a:rPr lang="en-GB" baseline="0" dirty="0" smtClean="0"/>
              <a:t> </a:t>
            </a:r>
            <a:r>
              <a:rPr lang="en-GB" dirty="0" smtClean="0"/>
              <a:t>content of a web page, and</a:t>
            </a:r>
            <a:r>
              <a:rPr lang="en-GB" baseline="0" dirty="0" smtClean="0"/>
              <a:t> the </a:t>
            </a:r>
            <a:r>
              <a:rPr lang="en-GB" baseline="0" dirty="0" err="1" smtClean="0"/>
              <a:t>css</a:t>
            </a:r>
            <a:r>
              <a:rPr lang="en-GB" baseline="0" dirty="0" smtClean="0"/>
              <a:t> style sheet should control all the design and look of a web page. The two parts of a web page should be kept as separate as possible, so that designers can alter the look of a page without affecting its content.  Other people can supply and alter the content without affecting the look of the page.</a:t>
            </a:r>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2</a:t>
            </a:fld>
            <a:endParaRPr lang="en-GB"/>
          </a:p>
        </p:txBody>
      </p:sp>
      <p:sp>
        <p:nvSpPr>
          <p:cNvPr id="5" name="Date Placeholder 4"/>
          <p:cNvSpPr>
            <a:spLocks noGrp="1"/>
          </p:cNvSpPr>
          <p:nvPr>
            <p:ph type="dt" idx="11"/>
          </p:nvPr>
        </p:nvSpPr>
        <p:spPr/>
        <p:txBody>
          <a:bodyPr/>
          <a:lstStyle/>
          <a:p>
            <a:fld id="{4DBAE4AF-99FE-4465-885C-0D245154D16C}"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3287896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smtClean="0"/>
              <a:t>Introduction to CSS</a:t>
            </a:r>
            <a:endParaRPr lang="en-GB"/>
          </a:p>
        </p:txBody>
      </p:sp>
      <p:sp>
        <p:nvSpPr>
          <p:cNvPr id="5" name="Date Placeholder 4"/>
          <p:cNvSpPr>
            <a:spLocks noGrp="1"/>
          </p:cNvSpPr>
          <p:nvPr>
            <p:ph type="dt" idx="11"/>
          </p:nvPr>
        </p:nvSpPr>
        <p:spPr/>
        <p:txBody>
          <a:bodyPr/>
          <a:lstStyle/>
          <a:p>
            <a:fld id="{56A8DA6A-3EEA-4139-8344-14B702367DD0}"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Slide Number Placeholder 6"/>
          <p:cNvSpPr>
            <a:spLocks noGrp="1"/>
          </p:cNvSpPr>
          <p:nvPr>
            <p:ph type="sldNum" sz="quarter" idx="13"/>
          </p:nvPr>
        </p:nvSpPr>
        <p:spPr/>
        <p:txBody>
          <a:bodyPr/>
          <a:lstStyle/>
          <a:p>
            <a:fld id="{9D0D2589-20D0-472B-B879-0CC53E3DCB3B}" type="slidenum">
              <a:rPr lang="en-GB" smtClean="0"/>
              <a:t>21</a:t>
            </a:fld>
            <a:endParaRPr lang="en-GB"/>
          </a:p>
        </p:txBody>
      </p:sp>
    </p:spTree>
    <p:extLst>
      <p:ext uri="{BB962C8B-B14F-4D97-AF65-F5344CB8AC3E}">
        <p14:creationId xmlns:p14="http://schemas.microsoft.com/office/powerpoint/2010/main" val="931232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get some idea what the chosen</a:t>
            </a:r>
            <a:r>
              <a:rPr lang="en-GB" baseline="0" dirty="0" smtClean="0"/>
              <a:t> scheme might look like there is a preview facility where a </a:t>
            </a:r>
            <a:r>
              <a:rPr lang="en-GB" b="1" baseline="0" dirty="0" smtClean="0"/>
              <a:t>Light Page </a:t>
            </a:r>
            <a:r>
              <a:rPr lang="en-GB" baseline="0" dirty="0" smtClean="0"/>
              <a:t>or a </a:t>
            </a:r>
            <a:r>
              <a:rPr lang="en-GB" b="1" baseline="0" dirty="0" smtClean="0"/>
              <a:t>Dark Page </a:t>
            </a:r>
            <a:r>
              <a:rPr lang="en-GB" baseline="0" dirty="0" smtClean="0"/>
              <a:t>can be viewed as shown above.</a:t>
            </a:r>
            <a:endParaRPr lang="en-GB" dirty="0"/>
          </a:p>
        </p:txBody>
      </p:sp>
      <p:sp>
        <p:nvSpPr>
          <p:cNvPr id="4" name="Header Placeholder 3"/>
          <p:cNvSpPr>
            <a:spLocks noGrp="1"/>
          </p:cNvSpPr>
          <p:nvPr>
            <p:ph type="hdr" sz="quarter" idx="10"/>
          </p:nvPr>
        </p:nvSpPr>
        <p:spPr/>
        <p:txBody>
          <a:bodyPr/>
          <a:lstStyle/>
          <a:p>
            <a:r>
              <a:rPr lang="en-GB" smtClean="0"/>
              <a:t>Introduction to CSS</a:t>
            </a:r>
            <a:endParaRPr lang="en-GB"/>
          </a:p>
        </p:txBody>
      </p:sp>
      <p:sp>
        <p:nvSpPr>
          <p:cNvPr id="5" name="Date Placeholder 4"/>
          <p:cNvSpPr>
            <a:spLocks noGrp="1"/>
          </p:cNvSpPr>
          <p:nvPr>
            <p:ph type="dt" idx="11"/>
          </p:nvPr>
        </p:nvSpPr>
        <p:spPr/>
        <p:txBody>
          <a:bodyPr/>
          <a:lstStyle/>
          <a:p>
            <a:fld id="{56A8DA6A-3EEA-4139-8344-14B702367DD0}"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Slide Number Placeholder 6"/>
          <p:cNvSpPr>
            <a:spLocks noGrp="1"/>
          </p:cNvSpPr>
          <p:nvPr>
            <p:ph type="sldNum" sz="quarter" idx="13"/>
          </p:nvPr>
        </p:nvSpPr>
        <p:spPr/>
        <p:txBody>
          <a:bodyPr/>
          <a:lstStyle/>
          <a:p>
            <a:fld id="{9D0D2589-20D0-472B-B879-0CC53E3DCB3B}" type="slidenum">
              <a:rPr lang="en-GB" smtClean="0"/>
              <a:t>22</a:t>
            </a:fld>
            <a:endParaRPr lang="en-GB"/>
          </a:p>
        </p:txBody>
      </p:sp>
    </p:spTree>
    <p:extLst>
      <p:ext uri="{BB962C8B-B14F-4D97-AF65-F5344CB8AC3E}">
        <p14:creationId xmlns:p14="http://schemas.microsoft.com/office/powerpoint/2010/main" val="4285446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CSS rule consists of a selector which is used to define which parts of the page will be affected.  The rule itself consists of a</a:t>
            </a:r>
            <a:r>
              <a:rPr lang="en-GB" baseline="0" dirty="0" smtClean="0"/>
              <a:t> one or more properties each of which has </a:t>
            </a:r>
            <a:r>
              <a:rPr lang="en-GB" baseline="0" dirty="0" err="1" smtClean="0"/>
              <a:t>specfiic</a:t>
            </a:r>
            <a:r>
              <a:rPr lang="en-GB" baseline="0" dirty="0" smtClean="0"/>
              <a:t> values, such as foreground font colour being set to red </a:t>
            </a:r>
            <a:r>
              <a:rPr lang="en-GB" baseline="0" smtClean="0"/>
              <a:t>for all.</a:t>
            </a:r>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3</a:t>
            </a:fld>
            <a:endParaRPr lang="en-GB"/>
          </a:p>
        </p:txBody>
      </p:sp>
      <p:sp>
        <p:nvSpPr>
          <p:cNvPr id="5" name="Date Placeholder 4"/>
          <p:cNvSpPr>
            <a:spLocks noGrp="1"/>
          </p:cNvSpPr>
          <p:nvPr>
            <p:ph type="dt" idx="11"/>
          </p:nvPr>
        </p:nvSpPr>
        <p:spPr/>
        <p:txBody>
          <a:bodyPr/>
          <a:lstStyle/>
          <a:p>
            <a:fld id="{1F615DDE-F0AE-48E4-A167-2A298DC591C8}"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415101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Best practice is to ensure that an HTML page contains no style information at all.  If it does it can not be changed easily by making a change in a single place in a style sheet, and seeing that change ripple through hundreds of web pages instantly.  The only exception would be applying bold (as &lt;strong&gt;</a:t>
            </a:r>
            <a:r>
              <a:rPr lang="en-GB" baseline="0" dirty="0" smtClean="0"/>
              <a:t>) and italics as &lt;</a:t>
            </a:r>
            <a:r>
              <a:rPr lang="en-GB" baseline="0" dirty="0" err="1" smtClean="0"/>
              <a:t>em</a:t>
            </a:r>
            <a:r>
              <a:rPr lang="en-GB" baseline="0" dirty="0" smtClean="0"/>
              <a:t>&gt; to specific pieces of text.</a:t>
            </a:r>
            <a:endParaRPr lang="en-GB" dirty="0" smtClean="0"/>
          </a:p>
          <a:p>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5</a:t>
            </a:fld>
            <a:endParaRPr lang="en-GB"/>
          </a:p>
        </p:txBody>
      </p:sp>
      <p:sp>
        <p:nvSpPr>
          <p:cNvPr id="5" name="Date Placeholder 4"/>
          <p:cNvSpPr>
            <a:spLocks noGrp="1"/>
          </p:cNvSpPr>
          <p:nvPr>
            <p:ph type="dt" idx="11"/>
          </p:nvPr>
        </p:nvSpPr>
        <p:spPr/>
        <p:txBody>
          <a:bodyPr/>
          <a:lstStyle/>
          <a:p>
            <a:fld id="{B7A9116A-9649-4621-9967-9AD23411AC41}"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1262618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Using HTML tags to define new </a:t>
            </a:r>
            <a:r>
              <a:rPr lang="en-GB" dirty="0" err="1" smtClean="0"/>
              <a:t>css</a:t>
            </a:r>
            <a:r>
              <a:rPr lang="en-GB" dirty="0" smtClean="0"/>
              <a:t> rules is the most important as they affect all pages in the web site.  Only</a:t>
            </a:r>
            <a:r>
              <a:rPr lang="en-GB" baseline="0" dirty="0" smtClean="0"/>
              <a:t> apply styling to an HTML tag that is likely to apply to most of the pages in the site.  For example most pages should have the same outer background colour and the same font and font size for the most of the paragraph text.</a:t>
            </a:r>
          </a:p>
          <a:p>
            <a:endParaRPr lang="en-GB" baseline="0" dirty="0" smtClean="0"/>
          </a:p>
          <a:p>
            <a:r>
              <a:rPr lang="en-GB" baseline="0" dirty="0" smtClean="0"/>
              <a:t>In this case a style has been applied to the body of the page, as the body contains everything on the page, then this style applies to all the page</a:t>
            </a:r>
            <a:endParaRPr lang="en-GB" dirty="0"/>
          </a:p>
        </p:txBody>
      </p:sp>
      <p:sp>
        <p:nvSpPr>
          <p:cNvPr id="4" name="Slide Number Placeholder 3"/>
          <p:cNvSpPr>
            <a:spLocks noGrp="1"/>
          </p:cNvSpPr>
          <p:nvPr>
            <p:ph type="sldNum" sz="quarter" idx="10"/>
          </p:nvPr>
        </p:nvSpPr>
        <p:spPr/>
        <p:txBody>
          <a:bodyPr/>
          <a:lstStyle/>
          <a:p>
            <a:fld id="{9D0D2589-20D0-472B-B879-0CC53E3DCB3B}" type="slidenum">
              <a:rPr lang="en-GB" smtClean="0"/>
              <a:t>6</a:t>
            </a:fld>
            <a:endParaRPr lang="en-GB"/>
          </a:p>
        </p:txBody>
      </p:sp>
      <p:sp>
        <p:nvSpPr>
          <p:cNvPr id="5" name="Date Placeholder 4"/>
          <p:cNvSpPr>
            <a:spLocks noGrp="1"/>
          </p:cNvSpPr>
          <p:nvPr>
            <p:ph type="dt" idx="11"/>
          </p:nvPr>
        </p:nvSpPr>
        <p:spPr/>
        <p:txBody>
          <a:bodyPr/>
          <a:lstStyle/>
          <a:p>
            <a:fld id="{234B12EE-2EBC-4E24-9D89-61B1ED493721}"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1286242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9D0D2589-20D0-472B-B879-0CC53E3DCB3B}" type="slidenum">
              <a:rPr lang="en-GB" smtClean="0"/>
              <a:t>7</a:t>
            </a:fld>
            <a:endParaRPr lang="en-GB"/>
          </a:p>
        </p:txBody>
      </p:sp>
      <p:sp>
        <p:nvSpPr>
          <p:cNvPr id="5" name="Date Placeholder 4"/>
          <p:cNvSpPr>
            <a:spLocks noGrp="1"/>
          </p:cNvSpPr>
          <p:nvPr>
            <p:ph type="dt" idx="11"/>
          </p:nvPr>
        </p:nvSpPr>
        <p:spPr/>
        <p:txBody>
          <a:bodyPr/>
          <a:lstStyle/>
          <a:p>
            <a:fld id="{3E9CE4D1-BBF6-4F64-90D7-CCF9E2F2A0B9}"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Header Placeholder 6"/>
          <p:cNvSpPr>
            <a:spLocks noGrp="1"/>
          </p:cNvSpPr>
          <p:nvPr>
            <p:ph type="hdr" sz="quarter" idx="13"/>
          </p:nvPr>
        </p:nvSpPr>
        <p:spPr/>
        <p:txBody>
          <a:bodyPr/>
          <a:lstStyle/>
          <a:p>
            <a:r>
              <a:rPr lang="en-GB" smtClean="0"/>
              <a:t>Introduction to CSS</a:t>
            </a:r>
            <a:endParaRPr lang="en-GB"/>
          </a:p>
        </p:txBody>
      </p:sp>
    </p:spTree>
    <p:extLst>
      <p:ext uri="{BB962C8B-B14F-4D97-AF65-F5344CB8AC3E}">
        <p14:creationId xmlns:p14="http://schemas.microsoft.com/office/powerpoint/2010/main" val="804899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Backgrounds can either be solid colour or can be an image which is displayed whole or repeated to form a pattern.  Whenever</a:t>
            </a:r>
            <a:r>
              <a:rPr lang="en-GB" baseline="0" dirty="0" smtClean="0"/>
              <a:t> an image is used it is better to have a background colour as well in case the image fails to load.</a:t>
            </a:r>
            <a:endParaRPr lang="en-GB" dirty="0"/>
          </a:p>
        </p:txBody>
      </p:sp>
      <p:sp>
        <p:nvSpPr>
          <p:cNvPr id="4" name="Header Placeholder 3"/>
          <p:cNvSpPr>
            <a:spLocks noGrp="1"/>
          </p:cNvSpPr>
          <p:nvPr>
            <p:ph type="hdr" sz="quarter" idx="10"/>
          </p:nvPr>
        </p:nvSpPr>
        <p:spPr/>
        <p:txBody>
          <a:bodyPr/>
          <a:lstStyle/>
          <a:p>
            <a:r>
              <a:rPr lang="en-GB" smtClean="0"/>
              <a:t>Introduction to CSS</a:t>
            </a:r>
            <a:endParaRPr lang="en-GB"/>
          </a:p>
        </p:txBody>
      </p:sp>
      <p:sp>
        <p:nvSpPr>
          <p:cNvPr id="5" name="Date Placeholder 4"/>
          <p:cNvSpPr>
            <a:spLocks noGrp="1"/>
          </p:cNvSpPr>
          <p:nvPr>
            <p:ph type="dt" idx="11"/>
          </p:nvPr>
        </p:nvSpPr>
        <p:spPr/>
        <p:txBody>
          <a:bodyPr/>
          <a:lstStyle/>
          <a:p>
            <a:fld id="{56A8DA6A-3EEA-4139-8344-14B702367DD0}"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Slide Number Placeholder 6"/>
          <p:cNvSpPr>
            <a:spLocks noGrp="1"/>
          </p:cNvSpPr>
          <p:nvPr>
            <p:ph type="sldNum" sz="quarter" idx="13"/>
          </p:nvPr>
        </p:nvSpPr>
        <p:spPr/>
        <p:txBody>
          <a:bodyPr/>
          <a:lstStyle/>
          <a:p>
            <a:fld id="{9D0D2589-20D0-472B-B879-0CC53E3DCB3B}" type="slidenum">
              <a:rPr lang="en-GB" smtClean="0"/>
              <a:t>8</a:t>
            </a:fld>
            <a:endParaRPr lang="en-GB"/>
          </a:p>
        </p:txBody>
      </p:sp>
    </p:spTree>
    <p:extLst>
      <p:ext uri="{BB962C8B-B14F-4D97-AF65-F5344CB8AC3E}">
        <p14:creationId xmlns:p14="http://schemas.microsoft.com/office/powerpoint/2010/main" val="3192611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Block styles are most often used to align text, or to change the display mode from block to inline</a:t>
            </a:r>
            <a:endParaRPr lang="en-GB" dirty="0"/>
          </a:p>
        </p:txBody>
      </p:sp>
      <p:sp>
        <p:nvSpPr>
          <p:cNvPr id="4" name="Header Placeholder 3"/>
          <p:cNvSpPr>
            <a:spLocks noGrp="1"/>
          </p:cNvSpPr>
          <p:nvPr>
            <p:ph type="hdr" sz="quarter" idx="10"/>
          </p:nvPr>
        </p:nvSpPr>
        <p:spPr/>
        <p:txBody>
          <a:bodyPr/>
          <a:lstStyle/>
          <a:p>
            <a:r>
              <a:rPr lang="en-GB" smtClean="0"/>
              <a:t>Introduction to CSS</a:t>
            </a:r>
            <a:endParaRPr lang="en-GB"/>
          </a:p>
        </p:txBody>
      </p:sp>
      <p:sp>
        <p:nvSpPr>
          <p:cNvPr id="5" name="Date Placeholder 4"/>
          <p:cNvSpPr>
            <a:spLocks noGrp="1"/>
          </p:cNvSpPr>
          <p:nvPr>
            <p:ph type="dt" idx="11"/>
          </p:nvPr>
        </p:nvSpPr>
        <p:spPr/>
        <p:txBody>
          <a:bodyPr/>
          <a:lstStyle/>
          <a:p>
            <a:fld id="{56A8DA6A-3EEA-4139-8344-14B702367DD0}"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Slide Number Placeholder 6"/>
          <p:cNvSpPr>
            <a:spLocks noGrp="1"/>
          </p:cNvSpPr>
          <p:nvPr>
            <p:ph type="sldNum" sz="quarter" idx="13"/>
          </p:nvPr>
        </p:nvSpPr>
        <p:spPr/>
        <p:txBody>
          <a:bodyPr/>
          <a:lstStyle/>
          <a:p>
            <a:fld id="{9D0D2589-20D0-472B-B879-0CC53E3DCB3B}" type="slidenum">
              <a:rPr lang="en-GB" smtClean="0"/>
              <a:t>9</a:t>
            </a:fld>
            <a:endParaRPr lang="en-GB"/>
          </a:p>
        </p:txBody>
      </p:sp>
    </p:spTree>
    <p:extLst>
      <p:ext uri="{BB962C8B-B14F-4D97-AF65-F5344CB8AC3E}">
        <p14:creationId xmlns:p14="http://schemas.microsoft.com/office/powerpoint/2010/main" val="1901710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Box is one of the most widely used categories as it is used to add padding inside a box element</a:t>
            </a:r>
            <a:r>
              <a:rPr lang="en-GB" baseline="0" dirty="0" smtClean="0"/>
              <a:t> such as section, as well as adding margin outside the element.  Padding and margin can be individually set for top, left, right and bottom by un-ticking </a:t>
            </a:r>
            <a:r>
              <a:rPr lang="en-GB" b="1" baseline="0" dirty="0" smtClean="0"/>
              <a:t>same for all</a:t>
            </a:r>
            <a:r>
              <a:rPr lang="en-GB" baseline="0" dirty="0" smtClean="0"/>
              <a:t>. The size of the box and whether the element floats or not can also be set here.</a:t>
            </a:r>
            <a:endParaRPr lang="en-GB" dirty="0"/>
          </a:p>
        </p:txBody>
      </p:sp>
      <p:sp>
        <p:nvSpPr>
          <p:cNvPr id="4" name="Header Placeholder 3"/>
          <p:cNvSpPr>
            <a:spLocks noGrp="1"/>
          </p:cNvSpPr>
          <p:nvPr>
            <p:ph type="hdr" sz="quarter" idx="10"/>
          </p:nvPr>
        </p:nvSpPr>
        <p:spPr/>
        <p:txBody>
          <a:bodyPr/>
          <a:lstStyle/>
          <a:p>
            <a:r>
              <a:rPr lang="en-GB" smtClean="0"/>
              <a:t>Introduction to CSS</a:t>
            </a:r>
            <a:endParaRPr lang="en-GB"/>
          </a:p>
        </p:txBody>
      </p:sp>
      <p:sp>
        <p:nvSpPr>
          <p:cNvPr id="5" name="Date Placeholder 4"/>
          <p:cNvSpPr>
            <a:spLocks noGrp="1"/>
          </p:cNvSpPr>
          <p:nvPr>
            <p:ph type="dt" idx="11"/>
          </p:nvPr>
        </p:nvSpPr>
        <p:spPr/>
        <p:txBody>
          <a:bodyPr/>
          <a:lstStyle/>
          <a:p>
            <a:fld id="{56A8DA6A-3EEA-4139-8344-14B702367DD0}" type="datetime5">
              <a:rPr lang="en-GB" smtClean="0"/>
              <a:t>4-Feb-16</a:t>
            </a:fld>
            <a:endParaRPr lang="en-GB"/>
          </a:p>
        </p:txBody>
      </p:sp>
      <p:sp>
        <p:nvSpPr>
          <p:cNvPr id="6" name="Footer Placeholder 5"/>
          <p:cNvSpPr>
            <a:spLocks noGrp="1"/>
          </p:cNvSpPr>
          <p:nvPr>
            <p:ph type="ftr" sz="quarter" idx="12"/>
          </p:nvPr>
        </p:nvSpPr>
        <p:spPr/>
        <p:txBody>
          <a:bodyPr/>
          <a:lstStyle/>
          <a:p>
            <a:r>
              <a:rPr lang="en-GB" smtClean="0"/>
              <a:t>Derek Peacock</a:t>
            </a:r>
            <a:endParaRPr lang="en-GB"/>
          </a:p>
        </p:txBody>
      </p:sp>
      <p:sp>
        <p:nvSpPr>
          <p:cNvPr id="7" name="Slide Number Placeholder 6"/>
          <p:cNvSpPr>
            <a:spLocks noGrp="1"/>
          </p:cNvSpPr>
          <p:nvPr>
            <p:ph type="sldNum" sz="quarter" idx="13"/>
          </p:nvPr>
        </p:nvSpPr>
        <p:spPr/>
        <p:txBody>
          <a:bodyPr/>
          <a:lstStyle/>
          <a:p>
            <a:fld id="{9D0D2589-20D0-472B-B879-0CC53E3DCB3B}" type="slidenum">
              <a:rPr lang="en-GB" smtClean="0"/>
              <a:t>10</a:t>
            </a:fld>
            <a:endParaRPr lang="en-GB"/>
          </a:p>
        </p:txBody>
      </p:sp>
    </p:spTree>
    <p:extLst>
      <p:ext uri="{BB962C8B-B14F-4D97-AF65-F5344CB8AC3E}">
        <p14:creationId xmlns:p14="http://schemas.microsoft.com/office/powerpoint/2010/main" val="39144768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F2916F6-9AF7-4F1B-A385-A7515D3C3491}" type="datetimeFigureOut">
              <a:rPr lang="en-GB" smtClean="0"/>
              <a:t>04/02/2016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E6B3799-2C8A-476E-8402-AF6592F922E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2916F6-9AF7-4F1B-A385-A7515D3C3491}" type="datetimeFigureOut">
              <a:rPr lang="en-GB" smtClean="0"/>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B3799-2C8A-476E-8402-AF6592F922E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2916F6-9AF7-4F1B-A385-A7515D3C3491}" type="datetimeFigureOut">
              <a:rPr lang="en-GB" smtClean="0"/>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B3799-2C8A-476E-8402-AF6592F922E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2916F6-9AF7-4F1B-A385-A7515D3C3491}" type="datetimeFigureOut">
              <a:rPr lang="en-GB" smtClean="0"/>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B3799-2C8A-476E-8402-AF6592F922E3}" type="slidenum">
              <a:rPr lang="en-GB" smtClean="0"/>
              <a:t>‹#›</a:t>
            </a:fld>
            <a:endParaRPr lang="en-GB"/>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2916F6-9AF7-4F1B-A385-A7515D3C3491}" type="datetimeFigureOut">
              <a:rPr lang="en-GB" smtClean="0"/>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B3799-2C8A-476E-8402-AF6592F922E3}"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2916F6-9AF7-4F1B-A385-A7515D3C3491}" type="datetimeFigureOut">
              <a:rPr lang="en-GB" smtClean="0"/>
              <a:t>04/02/2016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6B3799-2C8A-476E-8402-AF6592F922E3}" type="slidenum">
              <a:rPr lang="en-GB" smtClean="0"/>
              <a:t>‹#›</a:t>
            </a:fld>
            <a:endParaRPr lang="en-GB"/>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2916F6-9AF7-4F1B-A385-A7515D3C3491}" type="datetimeFigureOut">
              <a:rPr lang="en-GB" smtClean="0"/>
              <a:t>04/02/2016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6B3799-2C8A-476E-8402-AF6592F922E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F2916F6-9AF7-4F1B-A385-A7515D3C3491}" type="datetimeFigureOut">
              <a:rPr lang="en-GB" smtClean="0"/>
              <a:t>04/02/2016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6B3799-2C8A-476E-8402-AF6592F922E3}" type="slidenum">
              <a:rPr lang="en-GB" smtClean="0"/>
              <a:t>‹#›</a:t>
            </a:fld>
            <a:endParaRPr lang="en-GB"/>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916F6-9AF7-4F1B-A385-A7515D3C3491}" type="datetimeFigureOut">
              <a:rPr lang="en-GB" smtClean="0"/>
              <a:t>04/02/2016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6B3799-2C8A-476E-8402-AF6592F922E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F2916F6-9AF7-4F1B-A385-A7515D3C3491}" type="datetimeFigureOut">
              <a:rPr lang="en-GB" smtClean="0"/>
              <a:t>04/02/2016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6B3799-2C8A-476E-8402-AF6592F922E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F2916F6-9AF7-4F1B-A385-A7515D3C3491}" type="datetimeFigureOut">
              <a:rPr lang="en-GB" smtClean="0"/>
              <a:t>04/02/2016</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E6B3799-2C8A-476E-8402-AF6592F922E3}"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F2916F6-9AF7-4F1B-A385-A7515D3C3491}" type="datetimeFigureOut">
              <a:rPr lang="en-GB" smtClean="0"/>
              <a:t>04/02/2016</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E6B3799-2C8A-476E-8402-AF6592F922E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colors.napcsweb.com/colorschemer/" TargetMode="External"/><Relationship Id="rId4" Type="http://schemas.openxmlformats.org/officeDocument/2006/relationships/hyperlink" Target="http://colorschemedesigner.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Introduction to Styling</a:t>
            </a:r>
            <a:endParaRPr lang="en-GB" dirty="0"/>
          </a:p>
        </p:txBody>
      </p:sp>
      <p:sp>
        <p:nvSpPr>
          <p:cNvPr id="3" name="Subtitle 2"/>
          <p:cNvSpPr>
            <a:spLocks noGrp="1"/>
          </p:cNvSpPr>
          <p:nvPr>
            <p:ph type="subTitle" idx="1"/>
          </p:nvPr>
        </p:nvSpPr>
        <p:spPr/>
        <p:txBody>
          <a:bodyPr/>
          <a:lstStyle/>
          <a:p>
            <a:r>
              <a:rPr lang="en-GB" dirty="0" smtClean="0"/>
              <a:t>By Derek Peacock</a:t>
            </a:r>
            <a:endParaRPr lang="en-GB" dirty="0"/>
          </a:p>
        </p:txBody>
      </p:sp>
    </p:spTree>
    <p:extLst>
      <p:ext uri="{BB962C8B-B14F-4D97-AF65-F5344CB8AC3E}">
        <p14:creationId xmlns:p14="http://schemas.microsoft.com/office/powerpoint/2010/main" val="3049174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Box</a:t>
            </a:r>
            <a:endParaRPr lang="en-GB" dirty="0"/>
          </a:p>
        </p:txBody>
      </p:sp>
      <p:pic>
        <p:nvPicPr>
          <p:cNvPr id="4098" name="Picture 2" descr="C:\Users\Derek\AppData\Local\Temp\SNAGHTML4058cf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1268760"/>
            <a:ext cx="5543550" cy="4667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830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Using a Class Selector</a:t>
            </a:r>
            <a:endParaRPr lang="en-GB" dirty="0"/>
          </a:p>
        </p:txBody>
      </p:sp>
      <p:sp>
        <p:nvSpPr>
          <p:cNvPr id="4" name="TextBox 3"/>
          <p:cNvSpPr txBox="1"/>
          <p:nvPr/>
        </p:nvSpPr>
        <p:spPr>
          <a:xfrm>
            <a:off x="1023844" y="3429000"/>
            <a:ext cx="6696744" cy="1754326"/>
          </a:xfrm>
          <a:prstGeom prst="rect">
            <a:avLst/>
          </a:prstGeom>
          <a:solidFill>
            <a:schemeClr val="bg2">
              <a:lumMod val="90000"/>
            </a:schemeClr>
          </a:solidFill>
          <a:ln>
            <a:solidFill>
              <a:schemeClr val="accent1"/>
            </a:solidFill>
          </a:ln>
        </p:spPr>
        <p:txBody>
          <a:bodyPr wrap="square" rtlCol="0">
            <a:spAutoFit/>
          </a:bodyPr>
          <a:lstStyle>
            <a:defPPr>
              <a:defRPr lang="en-US"/>
            </a:defPPr>
            <a:lvl1pPr>
              <a:defRPr>
                <a:latin typeface="Courier New" pitchFamily="49" charset="0"/>
                <a:cs typeface="Courier New" pitchFamily="49" charset="0"/>
              </a:defRPr>
            </a:lvl1pPr>
          </a:lstStyle>
          <a:p>
            <a:r>
              <a:rPr lang="en-GB" dirty="0" smtClean="0"/>
              <a:t>.container </a:t>
            </a:r>
            <a:endParaRPr lang="en-GB" dirty="0"/>
          </a:p>
          <a:p>
            <a:r>
              <a:rPr lang="en-GB" dirty="0"/>
              <a:t>{</a:t>
            </a:r>
          </a:p>
          <a:p>
            <a:r>
              <a:rPr lang="en-GB" dirty="0"/>
              <a:t>	width:960px;</a:t>
            </a:r>
          </a:p>
          <a:p>
            <a:r>
              <a:rPr lang="en-GB" dirty="0"/>
              <a:t>	margin: auto </a:t>
            </a:r>
            <a:r>
              <a:rPr lang="en-GB" dirty="0" err="1"/>
              <a:t>auto</a:t>
            </a:r>
            <a:r>
              <a:rPr lang="en-GB" dirty="0"/>
              <a:t>;</a:t>
            </a:r>
          </a:p>
          <a:p>
            <a:r>
              <a:rPr lang="en-GB" dirty="0"/>
              <a:t>	background-</a:t>
            </a:r>
            <a:r>
              <a:rPr lang="en-GB" dirty="0" err="1"/>
              <a:t>color</a:t>
            </a:r>
            <a:r>
              <a:rPr lang="en-GB" dirty="0"/>
              <a:t>: #EEFFD1;</a:t>
            </a:r>
          </a:p>
          <a:p>
            <a:r>
              <a:rPr lang="en-GB" dirty="0" smtClean="0"/>
              <a:t>}</a:t>
            </a:r>
            <a:endParaRPr lang="en-GB" dirty="0"/>
          </a:p>
        </p:txBody>
      </p:sp>
      <p:sp>
        <p:nvSpPr>
          <p:cNvPr id="2" name="Content Placeholder 1"/>
          <p:cNvSpPr>
            <a:spLocks noGrp="1"/>
          </p:cNvSpPr>
          <p:nvPr>
            <p:ph idx="1"/>
          </p:nvPr>
        </p:nvSpPr>
        <p:spPr/>
        <p:txBody>
          <a:bodyPr/>
          <a:lstStyle/>
          <a:p>
            <a:r>
              <a:rPr lang="en-GB" dirty="0" smtClean="0"/>
              <a:t>Classes </a:t>
            </a:r>
            <a:r>
              <a:rPr lang="en-GB" dirty="0"/>
              <a:t>c</a:t>
            </a:r>
            <a:r>
              <a:rPr lang="en-GB" dirty="0" smtClean="0"/>
              <a:t>an be applied to any HTML tag.</a:t>
            </a:r>
            <a:endParaRPr lang="en-GB" dirty="0"/>
          </a:p>
          <a:p>
            <a:r>
              <a:rPr lang="en-GB" dirty="0" smtClean="0"/>
              <a:t>The same class can be used many times in one page.</a:t>
            </a:r>
            <a:endParaRPr lang="en-GB" dirty="0"/>
          </a:p>
        </p:txBody>
      </p:sp>
    </p:spTree>
    <p:extLst>
      <p:ext uri="{BB962C8B-B14F-4D97-AF65-F5344CB8AC3E}">
        <p14:creationId xmlns:p14="http://schemas.microsoft.com/office/powerpoint/2010/main" val="240797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Using a Class in HTML</a:t>
            </a:r>
            <a:endParaRPr lang="en-GB" dirty="0"/>
          </a:p>
        </p:txBody>
      </p:sp>
      <p:sp>
        <p:nvSpPr>
          <p:cNvPr id="4" name="TextBox 3"/>
          <p:cNvSpPr txBox="1"/>
          <p:nvPr/>
        </p:nvSpPr>
        <p:spPr>
          <a:xfrm>
            <a:off x="899592" y="1628800"/>
            <a:ext cx="6624736" cy="3970318"/>
          </a:xfrm>
          <a:prstGeom prst="rect">
            <a:avLst/>
          </a:prstGeom>
          <a:solidFill>
            <a:schemeClr val="bg2">
              <a:lumMod val="90000"/>
            </a:schemeClr>
          </a:solidFill>
          <a:ln>
            <a:solidFill>
              <a:schemeClr val="accent1"/>
            </a:solidFill>
          </a:ln>
        </p:spPr>
        <p:txBody>
          <a:bodyPr wrap="square" rtlCol="0">
            <a:spAutoFit/>
          </a:bodyPr>
          <a:lstStyle>
            <a:defPPr>
              <a:defRPr lang="en-US"/>
            </a:defPPr>
            <a:lvl1pPr>
              <a:defRPr>
                <a:latin typeface="Courier New" pitchFamily="49" charset="0"/>
                <a:cs typeface="Courier New" pitchFamily="49" charset="0"/>
              </a:defRPr>
            </a:lvl1pPr>
          </a:lstStyle>
          <a:p>
            <a:r>
              <a:rPr lang="en-GB" dirty="0"/>
              <a:t>&lt;!DOCTYPE HTML&gt;</a:t>
            </a:r>
          </a:p>
          <a:p>
            <a:r>
              <a:rPr lang="en-GB" dirty="0"/>
              <a:t>&lt;html&gt;</a:t>
            </a:r>
          </a:p>
          <a:p>
            <a:endParaRPr lang="en-GB" dirty="0"/>
          </a:p>
          <a:p>
            <a:r>
              <a:rPr lang="en-GB" dirty="0"/>
              <a:t>&lt;head&gt;</a:t>
            </a:r>
          </a:p>
          <a:p>
            <a:r>
              <a:rPr lang="en-GB" dirty="0"/>
              <a:t>    &lt;meta charset="utf-8"&gt;</a:t>
            </a:r>
          </a:p>
          <a:p>
            <a:r>
              <a:rPr lang="en-GB" dirty="0"/>
              <a:t> </a:t>
            </a:r>
            <a:r>
              <a:rPr lang="en-GB" dirty="0" smtClean="0"/>
              <a:t>   &lt;</a:t>
            </a:r>
            <a:r>
              <a:rPr lang="en-GB" dirty="0"/>
              <a:t>title&gt;Page Title&lt;/title&gt;</a:t>
            </a:r>
          </a:p>
          <a:p>
            <a:r>
              <a:rPr lang="en-GB" dirty="0" smtClean="0"/>
              <a:t>&lt;/</a:t>
            </a:r>
            <a:r>
              <a:rPr lang="en-GB" dirty="0"/>
              <a:t>head&gt;</a:t>
            </a:r>
          </a:p>
          <a:p>
            <a:endParaRPr lang="en-GB" dirty="0"/>
          </a:p>
          <a:p>
            <a:r>
              <a:rPr lang="en-GB" dirty="0"/>
              <a:t>&lt;body</a:t>
            </a:r>
            <a:r>
              <a:rPr lang="en-GB" dirty="0" smtClean="0"/>
              <a:t>&gt;</a:t>
            </a:r>
          </a:p>
          <a:p>
            <a:r>
              <a:rPr lang="en-GB" dirty="0" smtClean="0"/>
              <a:t>    &lt;div </a:t>
            </a:r>
            <a:r>
              <a:rPr lang="en-GB" b="1" dirty="0" smtClean="0"/>
              <a:t>class=“container”&gt;</a:t>
            </a:r>
          </a:p>
          <a:p>
            <a:r>
              <a:rPr lang="en-GB" dirty="0"/>
              <a:t> </a:t>
            </a:r>
            <a:r>
              <a:rPr lang="en-GB" dirty="0" smtClean="0"/>
              <a:t>   &lt;/div&gt;</a:t>
            </a:r>
            <a:endParaRPr lang="en-GB" dirty="0"/>
          </a:p>
          <a:p>
            <a:r>
              <a:rPr lang="en-GB" dirty="0"/>
              <a:t>&lt;/body&gt;</a:t>
            </a:r>
          </a:p>
          <a:p>
            <a:endParaRPr lang="en-GB" dirty="0"/>
          </a:p>
          <a:p>
            <a:r>
              <a:rPr lang="en-GB" dirty="0"/>
              <a:t>&lt;/html&gt;</a:t>
            </a:r>
          </a:p>
        </p:txBody>
      </p:sp>
    </p:spTree>
    <p:extLst>
      <p:ext uri="{BB962C8B-B14F-4D97-AF65-F5344CB8AC3E}">
        <p14:creationId xmlns:p14="http://schemas.microsoft.com/office/powerpoint/2010/main" val="2508723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Defining an ID Selector</a:t>
            </a:r>
            <a:endParaRPr lang="en-GB" dirty="0"/>
          </a:p>
        </p:txBody>
      </p:sp>
      <p:sp>
        <p:nvSpPr>
          <p:cNvPr id="4" name="TextBox 3"/>
          <p:cNvSpPr txBox="1"/>
          <p:nvPr/>
        </p:nvSpPr>
        <p:spPr>
          <a:xfrm>
            <a:off x="755576" y="2204864"/>
            <a:ext cx="6696744" cy="1754326"/>
          </a:xfrm>
          <a:prstGeom prst="rect">
            <a:avLst/>
          </a:prstGeom>
          <a:solidFill>
            <a:schemeClr val="bg2">
              <a:lumMod val="90000"/>
            </a:schemeClr>
          </a:solidFill>
          <a:ln>
            <a:solidFill>
              <a:schemeClr val="accent1"/>
            </a:solidFill>
          </a:ln>
        </p:spPr>
        <p:txBody>
          <a:bodyPr wrap="square" rtlCol="0">
            <a:spAutoFit/>
          </a:bodyPr>
          <a:lstStyle>
            <a:defPPr>
              <a:defRPr lang="en-US"/>
            </a:defPPr>
            <a:lvl1pPr>
              <a:defRPr>
                <a:latin typeface="Courier New" pitchFamily="49" charset="0"/>
                <a:cs typeface="Courier New" pitchFamily="49" charset="0"/>
              </a:defRPr>
            </a:lvl1pPr>
          </a:lstStyle>
          <a:p>
            <a:r>
              <a:rPr lang="en-GB" dirty="0"/>
              <a:t>#</a:t>
            </a:r>
            <a:r>
              <a:rPr lang="en-GB" dirty="0" smtClean="0"/>
              <a:t>container </a:t>
            </a:r>
            <a:endParaRPr lang="en-GB" dirty="0"/>
          </a:p>
          <a:p>
            <a:r>
              <a:rPr lang="en-GB" dirty="0"/>
              <a:t>{</a:t>
            </a:r>
          </a:p>
          <a:p>
            <a:r>
              <a:rPr lang="en-GB" dirty="0"/>
              <a:t>	width:960px;</a:t>
            </a:r>
          </a:p>
          <a:p>
            <a:r>
              <a:rPr lang="en-GB" dirty="0"/>
              <a:t>	margin: auto </a:t>
            </a:r>
            <a:r>
              <a:rPr lang="en-GB" dirty="0" err="1"/>
              <a:t>auto</a:t>
            </a:r>
            <a:r>
              <a:rPr lang="en-GB" dirty="0"/>
              <a:t>;</a:t>
            </a:r>
          </a:p>
          <a:p>
            <a:r>
              <a:rPr lang="en-GB" dirty="0"/>
              <a:t>	background-</a:t>
            </a:r>
            <a:r>
              <a:rPr lang="en-GB" dirty="0" err="1"/>
              <a:t>color</a:t>
            </a:r>
            <a:r>
              <a:rPr lang="en-GB" dirty="0"/>
              <a:t>: #EEFFD1;</a:t>
            </a:r>
          </a:p>
          <a:p>
            <a:r>
              <a:rPr lang="en-GB" dirty="0" smtClean="0"/>
              <a:t>}</a:t>
            </a:r>
            <a:endParaRPr lang="en-GB" dirty="0"/>
          </a:p>
        </p:txBody>
      </p:sp>
    </p:spTree>
    <p:extLst>
      <p:ext uri="{BB962C8B-B14F-4D97-AF65-F5344CB8AC3E}">
        <p14:creationId xmlns:p14="http://schemas.microsoft.com/office/powerpoint/2010/main" val="353292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Using an ID Selector</a:t>
            </a:r>
            <a:endParaRPr lang="en-GB" dirty="0"/>
          </a:p>
        </p:txBody>
      </p:sp>
      <p:sp>
        <p:nvSpPr>
          <p:cNvPr id="5" name="TextBox 4"/>
          <p:cNvSpPr txBox="1"/>
          <p:nvPr/>
        </p:nvSpPr>
        <p:spPr>
          <a:xfrm>
            <a:off x="899592" y="1628800"/>
            <a:ext cx="6624736" cy="3970318"/>
          </a:xfrm>
          <a:prstGeom prst="rect">
            <a:avLst/>
          </a:prstGeom>
          <a:solidFill>
            <a:schemeClr val="bg2">
              <a:lumMod val="90000"/>
            </a:schemeClr>
          </a:solidFill>
          <a:ln>
            <a:solidFill>
              <a:schemeClr val="accent1"/>
            </a:solidFill>
          </a:ln>
        </p:spPr>
        <p:txBody>
          <a:bodyPr wrap="square" rtlCol="0">
            <a:spAutoFit/>
          </a:bodyPr>
          <a:lstStyle>
            <a:defPPr>
              <a:defRPr lang="en-US"/>
            </a:defPPr>
            <a:lvl1pPr>
              <a:defRPr>
                <a:latin typeface="Courier New" pitchFamily="49" charset="0"/>
                <a:cs typeface="Courier New" pitchFamily="49" charset="0"/>
              </a:defRPr>
            </a:lvl1pPr>
          </a:lstStyle>
          <a:p>
            <a:r>
              <a:rPr lang="en-GB" dirty="0"/>
              <a:t>&lt;!DOCTYPE HTML&gt;</a:t>
            </a:r>
          </a:p>
          <a:p>
            <a:r>
              <a:rPr lang="en-GB" dirty="0"/>
              <a:t>&lt;html&gt;</a:t>
            </a:r>
          </a:p>
          <a:p>
            <a:endParaRPr lang="en-GB" dirty="0"/>
          </a:p>
          <a:p>
            <a:r>
              <a:rPr lang="en-GB" dirty="0"/>
              <a:t>&lt;head&gt;</a:t>
            </a:r>
          </a:p>
          <a:p>
            <a:r>
              <a:rPr lang="en-GB" dirty="0"/>
              <a:t>    &lt;meta charset="utf-8"&gt;</a:t>
            </a:r>
          </a:p>
          <a:p>
            <a:r>
              <a:rPr lang="en-GB" dirty="0"/>
              <a:t> </a:t>
            </a:r>
            <a:r>
              <a:rPr lang="en-GB" dirty="0" smtClean="0"/>
              <a:t>   &lt;</a:t>
            </a:r>
            <a:r>
              <a:rPr lang="en-GB" dirty="0"/>
              <a:t>title&gt;Page Title&lt;/title&gt;</a:t>
            </a:r>
          </a:p>
          <a:p>
            <a:r>
              <a:rPr lang="en-GB" dirty="0" smtClean="0"/>
              <a:t>&lt;/</a:t>
            </a:r>
            <a:r>
              <a:rPr lang="en-GB" dirty="0"/>
              <a:t>head&gt;</a:t>
            </a:r>
          </a:p>
          <a:p>
            <a:endParaRPr lang="en-GB" dirty="0"/>
          </a:p>
          <a:p>
            <a:r>
              <a:rPr lang="en-GB" dirty="0"/>
              <a:t>&lt;body</a:t>
            </a:r>
            <a:r>
              <a:rPr lang="en-GB" dirty="0" smtClean="0"/>
              <a:t>&gt;</a:t>
            </a:r>
          </a:p>
          <a:p>
            <a:r>
              <a:rPr lang="en-GB" dirty="0" smtClean="0"/>
              <a:t>    &lt;div </a:t>
            </a:r>
            <a:r>
              <a:rPr lang="en-GB" b="1" dirty="0" smtClean="0"/>
              <a:t>id=“container”&gt;</a:t>
            </a:r>
          </a:p>
          <a:p>
            <a:r>
              <a:rPr lang="en-GB" dirty="0"/>
              <a:t> </a:t>
            </a:r>
            <a:r>
              <a:rPr lang="en-GB" dirty="0" smtClean="0"/>
              <a:t>   &lt;/div&gt;</a:t>
            </a:r>
            <a:endParaRPr lang="en-GB" dirty="0"/>
          </a:p>
          <a:p>
            <a:r>
              <a:rPr lang="en-GB" dirty="0"/>
              <a:t>&lt;/body&gt;</a:t>
            </a:r>
          </a:p>
          <a:p>
            <a:endParaRPr lang="en-GB" dirty="0"/>
          </a:p>
          <a:p>
            <a:r>
              <a:rPr lang="en-GB" dirty="0"/>
              <a:t>&lt;/html&gt;</a:t>
            </a:r>
          </a:p>
        </p:txBody>
      </p:sp>
    </p:spTree>
    <p:extLst>
      <p:ext uri="{BB962C8B-B14F-4D97-AF65-F5344CB8AC3E}">
        <p14:creationId xmlns:p14="http://schemas.microsoft.com/office/powerpoint/2010/main" val="2779283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Linking External Style Sheets</a:t>
            </a:r>
            <a:endParaRPr lang="en-GB" dirty="0"/>
          </a:p>
        </p:txBody>
      </p:sp>
      <p:sp>
        <p:nvSpPr>
          <p:cNvPr id="4" name="TextBox 3"/>
          <p:cNvSpPr txBox="1"/>
          <p:nvPr/>
        </p:nvSpPr>
        <p:spPr>
          <a:xfrm>
            <a:off x="683568" y="1556792"/>
            <a:ext cx="7560840" cy="4524315"/>
          </a:xfrm>
          <a:prstGeom prst="rect">
            <a:avLst/>
          </a:prstGeom>
          <a:solidFill>
            <a:schemeClr val="bg2">
              <a:lumMod val="90000"/>
            </a:schemeClr>
          </a:solidFill>
          <a:ln>
            <a:solidFill>
              <a:schemeClr val="accent1"/>
            </a:solidFill>
          </a:ln>
        </p:spPr>
        <p:txBody>
          <a:bodyPr wrap="square" rtlCol="0">
            <a:spAutoFit/>
          </a:bodyPr>
          <a:lstStyle>
            <a:defPPr>
              <a:defRPr lang="en-US"/>
            </a:defPPr>
            <a:lvl1pPr>
              <a:defRPr>
                <a:latin typeface="Courier New" pitchFamily="49" charset="0"/>
                <a:cs typeface="Courier New" pitchFamily="49" charset="0"/>
              </a:defRPr>
            </a:lvl1pPr>
          </a:lstStyle>
          <a:p>
            <a:r>
              <a:rPr lang="en-GB" dirty="0"/>
              <a:t>&lt;!DOCTYPE HTML&gt;</a:t>
            </a:r>
          </a:p>
          <a:p>
            <a:r>
              <a:rPr lang="en-GB" dirty="0"/>
              <a:t>&lt;html&gt;</a:t>
            </a:r>
          </a:p>
          <a:p>
            <a:endParaRPr lang="en-GB" dirty="0"/>
          </a:p>
          <a:p>
            <a:r>
              <a:rPr lang="en-GB" dirty="0"/>
              <a:t>&lt;head&gt;</a:t>
            </a:r>
          </a:p>
          <a:p>
            <a:r>
              <a:rPr lang="en-GB" dirty="0"/>
              <a:t>    &lt;meta charset="utf-8"&gt;</a:t>
            </a:r>
          </a:p>
          <a:p>
            <a:r>
              <a:rPr lang="en-GB" dirty="0"/>
              <a:t>    &lt;title&gt;Page Title&lt;/title</a:t>
            </a:r>
            <a:r>
              <a:rPr lang="en-GB" dirty="0" smtClean="0"/>
              <a:t>&gt;</a:t>
            </a:r>
          </a:p>
          <a:p>
            <a:r>
              <a:rPr lang="en-GB" dirty="0" smtClean="0"/>
              <a:t>    &lt;</a:t>
            </a:r>
            <a:r>
              <a:rPr lang="en-GB" dirty="0"/>
              <a:t>link </a:t>
            </a:r>
            <a:r>
              <a:rPr lang="en-GB" dirty="0" err="1"/>
              <a:t>rel</a:t>
            </a:r>
            <a:r>
              <a:rPr lang="en-GB" dirty="0"/>
              <a:t>="</a:t>
            </a:r>
            <a:r>
              <a:rPr lang="en-GB" dirty="0" err="1"/>
              <a:t>stylesheet</a:t>
            </a:r>
            <a:r>
              <a:rPr lang="en-GB" dirty="0"/>
              <a:t>" type="text/</a:t>
            </a:r>
            <a:r>
              <a:rPr lang="en-GB" dirty="0" err="1"/>
              <a:t>css</a:t>
            </a:r>
            <a:r>
              <a:rPr lang="en-GB" dirty="0"/>
              <a:t>" </a:t>
            </a:r>
            <a:r>
              <a:rPr lang="en-GB" dirty="0" smtClean="0"/>
              <a:t>   	</a:t>
            </a:r>
            <a:r>
              <a:rPr lang="en-GB" dirty="0" err="1" smtClean="0"/>
              <a:t>href</a:t>
            </a:r>
            <a:r>
              <a:rPr lang="en-GB" dirty="0"/>
              <a:t>="</a:t>
            </a:r>
            <a:r>
              <a:rPr lang="en-GB" dirty="0" err="1"/>
              <a:t>css</a:t>
            </a:r>
            <a:r>
              <a:rPr lang="en-GB" dirty="0"/>
              <a:t>/myStyles.css"&gt;</a:t>
            </a:r>
          </a:p>
          <a:p>
            <a:r>
              <a:rPr lang="en-GB" dirty="0"/>
              <a:t>&lt;/head&gt;</a:t>
            </a:r>
          </a:p>
          <a:p>
            <a:endParaRPr lang="en-GB" dirty="0"/>
          </a:p>
          <a:p>
            <a:r>
              <a:rPr lang="en-GB" dirty="0"/>
              <a:t>&lt;body&gt;</a:t>
            </a:r>
          </a:p>
          <a:p>
            <a:r>
              <a:rPr lang="en-GB" dirty="0"/>
              <a:t>    </a:t>
            </a:r>
            <a:r>
              <a:rPr lang="en-GB" dirty="0" smtClean="0"/>
              <a:t>&lt;div </a:t>
            </a:r>
            <a:r>
              <a:rPr lang="en-GB" b="1" dirty="0"/>
              <a:t>id=“container”&gt;</a:t>
            </a:r>
          </a:p>
          <a:p>
            <a:r>
              <a:rPr lang="en-GB" dirty="0"/>
              <a:t>    </a:t>
            </a:r>
            <a:r>
              <a:rPr lang="en-GB" dirty="0" smtClean="0"/>
              <a:t>&lt;/div&gt;</a:t>
            </a:r>
            <a:endParaRPr lang="en-GB" dirty="0"/>
          </a:p>
          <a:p>
            <a:r>
              <a:rPr lang="en-GB" dirty="0"/>
              <a:t>&lt;/body&gt;</a:t>
            </a:r>
          </a:p>
          <a:p>
            <a:endParaRPr lang="en-GB" dirty="0"/>
          </a:p>
          <a:p>
            <a:r>
              <a:rPr lang="en-GB" dirty="0"/>
              <a:t>&lt;/html&gt;</a:t>
            </a:r>
          </a:p>
        </p:txBody>
      </p:sp>
    </p:spTree>
    <p:extLst>
      <p:ext uri="{BB962C8B-B14F-4D97-AF65-F5344CB8AC3E}">
        <p14:creationId xmlns:p14="http://schemas.microsoft.com/office/powerpoint/2010/main" val="3370859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227591"/>
          </a:xfrm>
        </p:spPr>
        <p:txBody>
          <a:bodyPr/>
          <a:lstStyle/>
          <a:p>
            <a:r>
              <a:rPr lang="en-GB" dirty="0" smtClean="0"/>
              <a:t>Code View: Drag the file into the &lt;head&gt;</a:t>
            </a:r>
          </a:p>
          <a:p>
            <a:r>
              <a:rPr lang="en-GB" dirty="0" smtClean="0"/>
              <a:t>Design View Edit: Properties-&gt;</a:t>
            </a:r>
            <a:r>
              <a:rPr lang="en-GB" dirty="0" err="1" smtClean="0"/>
              <a:t>href</a:t>
            </a:r>
            <a:r>
              <a:rPr lang="en-GB" dirty="0" smtClean="0"/>
              <a:t>..</a:t>
            </a:r>
            <a:endParaRPr lang="en-GB" dirty="0"/>
          </a:p>
          <a:p>
            <a:endParaRPr lang="en-GB" dirty="0"/>
          </a:p>
        </p:txBody>
      </p:sp>
      <p:sp>
        <p:nvSpPr>
          <p:cNvPr id="3" name="Title 2"/>
          <p:cNvSpPr>
            <a:spLocks noGrp="1"/>
          </p:cNvSpPr>
          <p:nvPr>
            <p:ph type="title"/>
          </p:nvPr>
        </p:nvSpPr>
        <p:spPr/>
        <p:txBody>
          <a:bodyPr/>
          <a:lstStyle/>
          <a:p>
            <a:r>
              <a:rPr lang="en-GB" dirty="0" smtClean="0"/>
              <a:t>Linking Style Sheets</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2708920"/>
            <a:ext cx="3143250" cy="3971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2513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Grouping Styles</a:t>
            </a:r>
            <a:endParaRPr lang="en-GB" dirty="0"/>
          </a:p>
        </p:txBody>
      </p:sp>
      <p:sp>
        <p:nvSpPr>
          <p:cNvPr id="4" name="TextBox 3"/>
          <p:cNvSpPr txBox="1"/>
          <p:nvPr/>
        </p:nvSpPr>
        <p:spPr>
          <a:xfrm>
            <a:off x="683568" y="1628800"/>
            <a:ext cx="7632848" cy="4247317"/>
          </a:xfrm>
          <a:prstGeom prst="rect">
            <a:avLst/>
          </a:prstGeom>
          <a:solidFill>
            <a:schemeClr val="bg2">
              <a:lumMod val="90000"/>
            </a:schemeClr>
          </a:solidFill>
          <a:ln>
            <a:solidFill>
              <a:schemeClr val="accent1"/>
            </a:solidFill>
          </a:ln>
        </p:spPr>
        <p:txBody>
          <a:bodyPr wrap="square" rtlCol="0">
            <a:spAutoFit/>
          </a:bodyPr>
          <a:lstStyle>
            <a:defPPr>
              <a:defRPr lang="en-US"/>
            </a:defPPr>
            <a:lvl1pPr>
              <a:defRPr>
                <a:latin typeface="Courier New" pitchFamily="49" charset="0"/>
                <a:cs typeface="Courier New" pitchFamily="49" charset="0"/>
              </a:defRPr>
            </a:lvl1pPr>
          </a:lstStyle>
          <a:p>
            <a:r>
              <a:rPr lang="en-GB" b="1" dirty="0"/>
              <a:t>h</a:t>
            </a:r>
            <a:r>
              <a:rPr lang="en-GB" b="1" dirty="0" smtClean="0"/>
              <a:t>1, h2, h3, h4, h5, h6</a:t>
            </a:r>
          </a:p>
          <a:p>
            <a:r>
              <a:rPr lang="en-GB" dirty="0" smtClean="0"/>
              <a:t>{</a:t>
            </a:r>
          </a:p>
          <a:p>
            <a:r>
              <a:rPr lang="en-GB" dirty="0" smtClean="0"/>
              <a:t>    font-family</a:t>
            </a:r>
            <a:r>
              <a:rPr lang="en-GB" dirty="0"/>
              <a:t>: Verdana, Arial, Helvetica;</a:t>
            </a:r>
            <a:endParaRPr lang="en-GB" dirty="0" smtClean="0"/>
          </a:p>
          <a:p>
            <a:r>
              <a:rPr lang="en-GB" dirty="0" smtClean="0"/>
              <a:t>}</a:t>
            </a:r>
          </a:p>
          <a:p>
            <a:endParaRPr lang="en-GB" dirty="0"/>
          </a:p>
          <a:p>
            <a:r>
              <a:rPr lang="en-GB" b="1" dirty="0"/>
              <a:t>h</a:t>
            </a:r>
            <a:r>
              <a:rPr lang="en-GB" b="1" dirty="0" smtClean="0"/>
              <a:t>1</a:t>
            </a:r>
          </a:p>
          <a:p>
            <a:r>
              <a:rPr lang="en-GB" dirty="0" smtClean="0"/>
              <a:t>{</a:t>
            </a:r>
          </a:p>
          <a:p>
            <a:r>
              <a:rPr lang="en-GB" dirty="0"/>
              <a:t> </a:t>
            </a:r>
            <a:r>
              <a:rPr lang="en-GB" dirty="0" smtClean="0"/>
              <a:t>   font-size: 2em;</a:t>
            </a:r>
          </a:p>
          <a:p>
            <a:r>
              <a:rPr lang="en-GB" dirty="0" smtClean="0"/>
              <a:t>}</a:t>
            </a:r>
          </a:p>
          <a:p>
            <a:endParaRPr lang="en-GB" dirty="0"/>
          </a:p>
          <a:p>
            <a:r>
              <a:rPr lang="en-GB" b="1" dirty="0"/>
              <a:t>h</a:t>
            </a:r>
            <a:r>
              <a:rPr lang="en-GB" b="1" dirty="0" smtClean="0"/>
              <a:t>2</a:t>
            </a:r>
          </a:p>
          <a:p>
            <a:r>
              <a:rPr lang="en-GB" dirty="0" smtClean="0"/>
              <a:t>{</a:t>
            </a:r>
          </a:p>
          <a:p>
            <a:r>
              <a:rPr lang="en-GB" dirty="0"/>
              <a:t> </a:t>
            </a:r>
            <a:r>
              <a:rPr lang="en-GB" dirty="0" smtClean="0"/>
              <a:t>   font-size: 1.6em;</a:t>
            </a:r>
          </a:p>
          <a:p>
            <a:r>
              <a:rPr lang="en-GB" dirty="0" smtClean="0"/>
              <a:t>}</a:t>
            </a:r>
          </a:p>
          <a:p>
            <a:endParaRPr lang="en-GB" dirty="0"/>
          </a:p>
        </p:txBody>
      </p:sp>
    </p:spTree>
    <p:extLst>
      <p:ext uri="{BB962C8B-B14F-4D97-AF65-F5344CB8AC3E}">
        <p14:creationId xmlns:p14="http://schemas.microsoft.com/office/powerpoint/2010/main" val="451177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a</a:t>
            </a:r>
            <a:r>
              <a:rPr lang="en-GB" dirty="0" smtClean="0"/>
              <a:t> { padding: 5px; }</a:t>
            </a:r>
          </a:p>
          <a:p>
            <a:r>
              <a:rPr lang="en-GB" dirty="0" smtClean="0"/>
              <a:t>a:link { </a:t>
            </a:r>
            <a:r>
              <a:rPr lang="en-GB" dirty="0" err="1" smtClean="0"/>
              <a:t>color</a:t>
            </a:r>
            <a:r>
              <a:rPr lang="en-GB" dirty="0" smtClean="0"/>
              <a:t>: blue; }</a:t>
            </a:r>
          </a:p>
          <a:p>
            <a:r>
              <a:rPr lang="en-GB" dirty="0"/>
              <a:t>a</a:t>
            </a:r>
            <a:r>
              <a:rPr lang="en-GB" dirty="0" smtClean="0"/>
              <a:t>:visited { </a:t>
            </a:r>
            <a:r>
              <a:rPr lang="en-GB" dirty="0" err="1" smtClean="0"/>
              <a:t>color</a:t>
            </a:r>
            <a:r>
              <a:rPr lang="en-GB" dirty="0" smtClean="0"/>
              <a:t>: purple; }</a:t>
            </a:r>
          </a:p>
          <a:p>
            <a:r>
              <a:rPr lang="en-GB" dirty="0"/>
              <a:t>a</a:t>
            </a:r>
            <a:r>
              <a:rPr lang="en-GB" dirty="0" smtClean="0"/>
              <a:t>:hover {background-</a:t>
            </a:r>
            <a:r>
              <a:rPr lang="en-GB" dirty="0" err="1" smtClean="0"/>
              <a:t>color</a:t>
            </a:r>
            <a:r>
              <a:rPr lang="en-GB" dirty="0" smtClean="0"/>
              <a:t>: grey; }</a:t>
            </a:r>
            <a:endParaRPr lang="en-GB" dirty="0"/>
          </a:p>
        </p:txBody>
      </p:sp>
      <p:sp>
        <p:nvSpPr>
          <p:cNvPr id="3" name="Title 2"/>
          <p:cNvSpPr>
            <a:spLocks noGrp="1"/>
          </p:cNvSpPr>
          <p:nvPr>
            <p:ph type="title"/>
          </p:nvPr>
        </p:nvSpPr>
        <p:spPr/>
        <p:txBody>
          <a:bodyPr/>
          <a:lstStyle/>
          <a:p>
            <a:r>
              <a:rPr lang="en-GB" dirty="0" smtClean="0"/>
              <a:t>Styling Links: Pseudo Classes</a:t>
            </a:r>
            <a:endParaRPr lang="en-GB" dirty="0"/>
          </a:p>
        </p:txBody>
      </p:sp>
    </p:spTree>
    <p:extLst>
      <p:ext uri="{BB962C8B-B14F-4D97-AF65-F5344CB8AC3E}">
        <p14:creationId xmlns:p14="http://schemas.microsoft.com/office/powerpoint/2010/main" val="457492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Style all the paragraphs</a:t>
            </a:r>
          </a:p>
          <a:p>
            <a:pPr lvl="1"/>
            <a:r>
              <a:rPr lang="en-GB" b="1" dirty="0">
                <a:solidFill>
                  <a:srgbClr val="00B050"/>
                </a:solidFill>
              </a:rPr>
              <a:t>p</a:t>
            </a:r>
            <a:r>
              <a:rPr lang="en-GB" b="1" dirty="0" smtClean="0">
                <a:solidFill>
                  <a:srgbClr val="00B050"/>
                </a:solidFill>
              </a:rPr>
              <a:t> { </a:t>
            </a:r>
            <a:r>
              <a:rPr lang="en-GB" b="1" dirty="0" err="1" smtClean="0">
                <a:solidFill>
                  <a:srgbClr val="00B050"/>
                </a:solidFill>
              </a:rPr>
              <a:t>color</a:t>
            </a:r>
            <a:r>
              <a:rPr lang="en-GB" b="1" dirty="0" smtClean="0">
                <a:solidFill>
                  <a:srgbClr val="00B050"/>
                </a:solidFill>
              </a:rPr>
              <a:t>: blue; }</a:t>
            </a:r>
          </a:p>
          <a:p>
            <a:r>
              <a:rPr lang="en-GB" dirty="0" smtClean="0"/>
              <a:t>Style all the paragraphs in a section</a:t>
            </a:r>
          </a:p>
          <a:p>
            <a:pPr lvl="1"/>
            <a:r>
              <a:rPr lang="en-GB" b="1" dirty="0">
                <a:solidFill>
                  <a:srgbClr val="00B050"/>
                </a:solidFill>
              </a:rPr>
              <a:t>s</a:t>
            </a:r>
            <a:r>
              <a:rPr lang="en-GB" b="1" dirty="0" smtClean="0">
                <a:solidFill>
                  <a:srgbClr val="00B050"/>
                </a:solidFill>
              </a:rPr>
              <a:t>ection p { </a:t>
            </a:r>
            <a:r>
              <a:rPr lang="en-GB" b="1" dirty="0" err="1" smtClean="0">
                <a:solidFill>
                  <a:srgbClr val="00B050"/>
                </a:solidFill>
              </a:rPr>
              <a:t>color:red</a:t>
            </a:r>
            <a:r>
              <a:rPr lang="en-GB" b="1" dirty="0" smtClean="0">
                <a:solidFill>
                  <a:srgbClr val="00B050"/>
                </a:solidFill>
              </a:rPr>
              <a:t>;}</a:t>
            </a:r>
          </a:p>
          <a:p>
            <a:r>
              <a:rPr lang="en-GB" dirty="0" smtClean="0"/>
              <a:t>Style all the paragraphs in an article</a:t>
            </a:r>
          </a:p>
          <a:p>
            <a:pPr lvl="1"/>
            <a:r>
              <a:rPr lang="en-GB" b="1" dirty="0">
                <a:solidFill>
                  <a:srgbClr val="00B050"/>
                </a:solidFill>
              </a:rPr>
              <a:t>a</a:t>
            </a:r>
            <a:r>
              <a:rPr lang="en-GB" b="1" dirty="0" smtClean="0">
                <a:solidFill>
                  <a:srgbClr val="00B050"/>
                </a:solidFill>
              </a:rPr>
              <a:t>rticle p { </a:t>
            </a:r>
            <a:r>
              <a:rPr lang="en-GB" b="1" dirty="0" err="1" smtClean="0">
                <a:solidFill>
                  <a:srgbClr val="00B050"/>
                </a:solidFill>
              </a:rPr>
              <a:t>color</a:t>
            </a:r>
            <a:r>
              <a:rPr lang="en-GB" b="1" dirty="0" smtClean="0">
                <a:solidFill>
                  <a:srgbClr val="00B050"/>
                </a:solidFill>
              </a:rPr>
              <a:t>: green;}</a:t>
            </a:r>
          </a:p>
          <a:p>
            <a:r>
              <a:rPr lang="en-GB" dirty="0" smtClean="0"/>
              <a:t>Style all the links in ordered lists items</a:t>
            </a:r>
          </a:p>
          <a:p>
            <a:pPr lvl="1"/>
            <a:r>
              <a:rPr lang="en-GB" b="1" dirty="0" err="1">
                <a:solidFill>
                  <a:srgbClr val="00B050"/>
                </a:solidFill>
              </a:rPr>
              <a:t>o</a:t>
            </a:r>
            <a:r>
              <a:rPr lang="en-GB" b="1" dirty="0" err="1" smtClean="0">
                <a:solidFill>
                  <a:srgbClr val="00B050"/>
                </a:solidFill>
              </a:rPr>
              <a:t>l</a:t>
            </a:r>
            <a:r>
              <a:rPr lang="en-GB" b="1" dirty="0" smtClean="0">
                <a:solidFill>
                  <a:srgbClr val="00B050"/>
                </a:solidFill>
              </a:rPr>
              <a:t> li a {…}</a:t>
            </a:r>
            <a:endParaRPr lang="en-GB" b="1" dirty="0">
              <a:solidFill>
                <a:srgbClr val="00B050"/>
              </a:solidFill>
            </a:endParaRPr>
          </a:p>
        </p:txBody>
      </p:sp>
      <p:sp>
        <p:nvSpPr>
          <p:cNvPr id="3" name="Title 2"/>
          <p:cNvSpPr>
            <a:spLocks noGrp="1"/>
          </p:cNvSpPr>
          <p:nvPr>
            <p:ph type="title"/>
          </p:nvPr>
        </p:nvSpPr>
        <p:spPr/>
        <p:txBody>
          <a:bodyPr/>
          <a:lstStyle/>
          <a:p>
            <a:r>
              <a:rPr lang="en-GB" dirty="0" smtClean="0"/>
              <a:t>Defining Style Context</a:t>
            </a:r>
            <a:endParaRPr lang="en-GB" dirty="0"/>
          </a:p>
        </p:txBody>
      </p:sp>
    </p:spTree>
    <p:extLst>
      <p:ext uri="{BB962C8B-B14F-4D97-AF65-F5344CB8AC3E}">
        <p14:creationId xmlns:p14="http://schemas.microsoft.com/office/powerpoint/2010/main" val="4255912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Separation of Concerns</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99" y="2068354"/>
            <a:ext cx="7254545" cy="40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0215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465" y="1340768"/>
            <a:ext cx="8269035" cy="5310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GB" dirty="0" smtClean="0"/>
              <a:t>Colour Palettes</a:t>
            </a:r>
            <a:endParaRPr lang="en-GB" dirty="0"/>
          </a:p>
        </p:txBody>
      </p:sp>
      <p:sp>
        <p:nvSpPr>
          <p:cNvPr id="3" name="Content Placeholder 2"/>
          <p:cNvSpPr>
            <a:spLocks noGrp="1"/>
          </p:cNvSpPr>
          <p:nvPr>
            <p:ph idx="1"/>
          </p:nvPr>
        </p:nvSpPr>
        <p:spPr>
          <a:xfrm>
            <a:off x="2267744" y="4365104"/>
            <a:ext cx="6770193" cy="2430946"/>
          </a:xfrm>
          <a:solidFill>
            <a:schemeClr val="bg2">
              <a:lumMod val="90000"/>
              <a:alpha val="34000"/>
            </a:schemeClr>
          </a:solidFill>
        </p:spPr>
        <p:txBody>
          <a:bodyPr/>
          <a:lstStyle/>
          <a:p>
            <a:r>
              <a:rPr lang="en-GB" dirty="0" err="1" smtClean="0">
                <a:solidFill>
                  <a:srgbClr val="FF0000"/>
                </a:solidFill>
                <a:hlinkClick r:id="rId4"/>
              </a:rPr>
              <a:t>Color</a:t>
            </a:r>
            <a:r>
              <a:rPr lang="en-GB" dirty="0" smtClean="0">
                <a:solidFill>
                  <a:srgbClr val="FF0000"/>
                </a:solidFill>
                <a:hlinkClick r:id="rId4"/>
              </a:rPr>
              <a:t> Scheme Designer</a:t>
            </a:r>
            <a:r>
              <a:rPr lang="en-GB" dirty="0" smtClean="0"/>
              <a:t>: 6 schemes with control on saturation and brightness</a:t>
            </a:r>
          </a:p>
          <a:p>
            <a:r>
              <a:rPr lang="en-GB" dirty="0" err="1" smtClean="0">
                <a:hlinkClick r:id="rId5"/>
              </a:rPr>
              <a:t>Color</a:t>
            </a:r>
            <a:r>
              <a:rPr lang="en-GB" dirty="0" smtClean="0">
                <a:hlinkClick r:id="rId5"/>
              </a:rPr>
              <a:t> Combination</a:t>
            </a:r>
            <a:r>
              <a:rPr lang="en-GB" dirty="0" smtClean="0"/>
              <a:t>: 7 schemes with control on saturation and brightness</a:t>
            </a:r>
          </a:p>
          <a:p>
            <a:endParaRPr lang="en-GB" dirty="0"/>
          </a:p>
        </p:txBody>
      </p:sp>
      <p:sp>
        <p:nvSpPr>
          <p:cNvPr id="4" name="TextBox 3"/>
          <p:cNvSpPr txBox="1"/>
          <p:nvPr/>
        </p:nvSpPr>
        <p:spPr>
          <a:xfrm>
            <a:off x="6966610" y="332656"/>
            <a:ext cx="918841" cy="369332"/>
          </a:xfrm>
          <a:prstGeom prst="rect">
            <a:avLst/>
          </a:prstGeom>
          <a:noFill/>
        </p:spPr>
        <p:txBody>
          <a:bodyPr wrap="none" rtlCol="0">
            <a:spAutoFit/>
          </a:bodyPr>
          <a:lstStyle/>
          <a:p>
            <a:r>
              <a:rPr lang="en-GB" dirty="0" smtClean="0"/>
              <a:t>Export</a:t>
            </a:r>
            <a:endParaRPr lang="en-GB" dirty="0"/>
          </a:p>
        </p:txBody>
      </p:sp>
      <p:sp>
        <p:nvSpPr>
          <p:cNvPr id="5" name="Down Arrow 4"/>
          <p:cNvSpPr/>
          <p:nvPr/>
        </p:nvSpPr>
        <p:spPr>
          <a:xfrm>
            <a:off x="7380312" y="701988"/>
            <a:ext cx="45719" cy="3507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44058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Exported Scheme</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603" y="1412776"/>
            <a:ext cx="8361363" cy="532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4644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Light Page: Example</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412776"/>
            <a:ext cx="6932186" cy="5198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8906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CSS Rule</a:t>
            </a:r>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3" y="1628800"/>
            <a:ext cx="8155513"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2350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Directly in the html tag (Inline Styles)</a:t>
            </a:r>
          </a:p>
          <a:p>
            <a:endParaRPr lang="en-GB" dirty="0" smtClean="0"/>
          </a:p>
          <a:p>
            <a:endParaRPr lang="en-GB" dirty="0"/>
          </a:p>
          <a:p>
            <a:endParaRPr lang="en-GB" dirty="0" smtClean="0"/>
          </a:p>
          <a:p>
            <a:r>
              <a:rPr lang="en-GB" dirty="0" smtClean="0"/>
              <a:t>To the whole html page (Internal Styles)</a:t>
            </a:r>
          </a:p>
          <a:p>
            <a:endParaRPr lang="en-GB" dirty="0"/>
          </a:p>
          <a:p>
            <a:endParaRPr lang="en-GB" dirty="0" smtClean="0"/>
          </a:p>
          <a:p>
            <a:endParaRPr lang="en-GB" dirty="0" smtClean="0"/>
          </a:p>
          <a:p>
            <a:endParaRPr lang="en-GB" dirty="0"/>
          </a:p>
        </p:txBody>
      </p:sp>
      <p:sp>
        <p:nvSpPr>
          <p:cNvPr id="3" name="Title 2"/>
          <p:cNvSpPr>
            <a:spLocks noGrp="1"/>
          </p:cNvSpPr>
          <p:nvPr>
            <p:ph type="title"/>
          </p:nvPr>
        </p:nvSpPr>
        <p:spPr/>
        <p:txBody>
          <a:bodyPr/>
          <a:lstStyle/>
          <a:p>
            <a:r>
              <a:rPr lang="en-GB" dirty="0" smtClean="0"/>
              <a:t>Applying Styles</a:t>
            </a:r>
            <a:endParaRPr lang="en-GB" dirty="0"/>
          </a:p>
        </p:txBody>
      </p:sp>
      <p:pic>
        <p:nvPicPr>
          <p:cNvPr id="4" name="Picture 3"/>
          <p:cNvPicPr>
            <a:picLocks noChangeAspect="1"/>
          </p:cNvPicPr>
          <p:nvPr/>
        </p:nvPicPr>
        <p:blipFill>
          <a:blip r:embed="rId2"/>
          <a:stretch>
            <a:fillRect/>
          </a:stretch>
        </p:blipFill>
        <p:spPr>
          <a:xfrm>
            <a:off x="1187624" y="2060848"/>
            <a:ext cx="5591175" cy="1057275"/>
          </a:xfrm>
          <a:prstGeom prst="rect">
            <a:avLst/>
          </a:prstGeom>
          <a:ln>
            <a:solidFill>
              <a:schemeClr val="accent1"/>
            </a:solidFill>
          </a:ln>
        </p:spPr>
      </p:pic>
      <p:pic>
        <p:nvPicPr>
          <p:cNvPr id="6" name="Picture 5"/>
          <p:cNvPicPr>
            <a:picLocks noChangeAspect="1"/>
          </p:cNvPicPr>
          <p:nvPr/>
        </p:nvPicPr>
        <p:blipFill>
          <a:blip r:embed="rId3"/>
          <a:stretch>
            <a:fillRect/>
          </a:stretch>
        </p:blipFill>
        <p:spPr>
          <a:xfrm>
            <a:off x="1187624" y="3861048"/>
            <a:ext cx="5781675" cy="2038350"/>
          </a:xfrm>
          <a:prstGeom prst="rect">
            <a:avLst/>
          </a:prstGeom>
          <a:ln>
            <a:solidFill>
              <a:schemeClr val="accent1"/>
            </a:solidFill>
          </a:ln>
        </p:spPr>
      </p:pic>
    </p:spTree>
    <p:extLst>
      <p:ext uri="{BB962C8B-B14F-4D97-AF65-F5344CB8AC3E}">
        <p14:creationId xmlns:p14="http://schemas.microsoft.com/office/powerpoint/2010/main" val="3486326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External </a:t>
            </a:r>
            <a:r>
              <a:rPr lang="en-GB" dirty="0" smtClean="0"/>
              <a:t>Styles (</a:t>
            </a:r>
            <a:r>
              <a:rPr lang="en-GB" dirty="0" err="1" smtClean="0"/>
              <a:t>css</a:t>
            </a:r>
            <a:r>
              <a:rPr lang="en-GB" smtClean="0"/>
              <a:t>)</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532" y="2060848"/>
            <a:ext cx="7421526" cy="4120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4526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803656"/>
          </a:xfrm>
        </p:spPr>
        <p:txBody>
          <a:bodyPr/>
          <a:lstStyle/>
          <a:p>
            <a:r>
              <a:rPr lang="en-GB" dirty="0" smtClean="0"/>
              <a:t>HTML Tags</a:t>
            </a:r>
          </a:p>
          <a:p>
            <a:r>
              <a:rPr lang="en-GB" dirty="0" smtClean="0"/>
              <a:t>Class Names</a:t>
            </a:r>
          </a:p>
          <a:p>
            <a:r>
              <a:rPr lang="en-GB" dirty="0" smtClean="0"/>
              <a:t>ID Names</a:t>
            </a:r>
          </a:p>
          <a:p>
            <a:pPr marL="109728" indent="0">
              <a:buNone/>
            </a:pPr>
            <a:endParaRPr lang="en-GB" dirty="0"/>
          </a:p>
        </p:txBody>
      </p:sp>
      <p:sp>
        <p:nvSpPr>
          <p:cNvPr id="3" name="Title 2"/>
          <p:cNvSpPr>
            <a:spLocks noGrp="1"/>
          </p:cNvSpPr>
          <p:nvPr>
            <p:ph type="title"/>
          </p:nvPr>
        </p:nvSpPr>
        <p:spPr/>
        <p:txBody>
          <a:bodyPr/>
          <a:lstStyle/>
          <a:p>
            <a:r>
              <a:rPr lang="en-GB" dirty="0" smtClean="0"/>
              <a:t>CSS Selectors</a:t>
            </a:r>
            <a:endParaRPr lang="en-GB" dirty="0"/>
          </a:p>
        </p:txBody>
      </p:sp>
      <p:sp>
        <p:nvSpPr>
          <p:cNvPr id="4" name="TextBox 3"/>
          <p:cNvSpPr txBox="1"/>
          <p:nvPr/>
        </p:nvSpPr>
        <p:spPr>
          <a:xfrm>
            <a:off x="862677" y="4234155"/>
            <a:ext cx="7344816" cy="1754326"/>
          </a:xfrm>
          <a:prstGeom prst="rect">
            <a:avLst/>
          </a:prstGeom>
          <a:solidFill>
            <a:schemeClr val="bg2">
              <a:lumMod val="90000"/>
            </a:schemeClr>
          </a:solidFill>
          <a:ln>
            <a:solidFill>
              <a:schemeClr val="accent1"/>
            </a:solidFill>
          </a:ln>
        </p:spPr>
        <p:txBody>
          <a:bodyPr wrap="square" rtlCol="0">
            <a:spAutoFit/>
          </a:bodyPr>
          <a:lstStyle>
            <a:defPPr>
              <a:defRPr lang="en-US"/>
            </a:defPPr>
            <a:lvl1pPr>
              <a:defRPr>
                <a:latin typeface="Courier New" pitchFamily="49" charset="0"/>
                <a:cs typeface="Courier New" pitchFamily="49" charset="0"/>
              </a:defRPr>
            </a:lvl1pPr>
          </a:lstStyle>
          <a:p>
            <a:r>
              <a:rPr lang="en-GB" dirty="0"/>
              <a:t>body </a:t>
            </a:r>
          </a:p>
          <a:p>
            <a:r>
              <a:rPr lang="en-GB" dirty="0"/>
              <a:t>{</a:t>
            </a:r>
          </a:p>
          <a:p>
            <a:r>
              <a:rPr lang="en-GB" dirty="0"/>
              <a:t>	background-</a:t>
            </a:r>
            <a:r>
              <a:rPr lang="en-GB" dirty="0" err="1"/>
              <a:t>color</a:t>
            </a:r>
            <a:r>
              <a:rPr lang="en-GB" dirty="0"/>
              <a:t>: #EEFFD1;</a:t>
            </a:r>
          </a:p>
          <a:p>
            <a:r>
              <a:rPr lang="en-GB" dirty="0"/>
              <a:t>	font-family: </a:t>
            </a:r>
            <a:r>
              <a:rPr lang="en-GB" dirty="0" smtClean="0"/>
              <a:t>Times, “Times New Roman”, Serif;</a:t>
            </a:r>
            <a:endParaRPr lang="en-GB" dirty="0"/>
          </a:p>
          <a:p>
            <a:r>
              <a:rPr lang="en-GB" dirty="0"/>
              <a:t>	font-size: 1.0em;</a:t>
            </a:r>
          </a:p>
          <a:p>
            <a:r>
              <a:rPr lang="en-GB" dirty="0" smtClean="0"/>
              <a:t>}</a:t>
            </a:r>
            <a:endParaRPr lang="en-GB" dirty="0"/>
          </a:p>
        </p:txBody>
      </p:sp>
      <p:sp>
        <p:nvSpPr>
          <p:cNvPr id="7" name="Down Arrow 6"/>
          <p:cNvSpPr/>
          <p:nvPr/>
        </p:nvSpPr>
        <p:spPr>
          <a:xfrm>
            <a:off x="1043608" y="3918204"/>
            <a:ext cx="242316" cy="417196"/>
          </a:xfrm>
          <a:prstGeom prst="downArrow">
            <a:avLst>
              <a:gd name="adj1" fmla="val 2665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748757" y="3397642"/>
            <a:ext cx="1074333" cy="369332"/>
          </a:xfrm>
          <a:prstGeom prst="rect">
            <a:avLst/>
          </a:prstGeom>
          <a:noFill/>
        </p:spPr>
        <p:txBody>
          <a:bodyPr wrap="none" rtlCol="0">
            <a:spAutoFit/>
          </a:bodyPr>
          <a:lstStyle/>
          <a:p>
            <a:r>
              <a:rPr lang="en-GB" dirty="0" smtClean="0"/>
              <a:t>Selector</a:t>
            </a:r>
            <a:endParaRPr lang="en-GB" dirty="0"/>
          </a:p>
        </p:txBody>
      </p:sp>
      <p:sp>
        <p:nvSpPr>
          <p:cNvPr id="9" name="Down Arrow 8"/>
          <p:cNvSpPr/>
          <p:nvPr/>
        </p:nvSpPr>
        <p:spPr>
          <a:xfrm>
            <a:off x="3059832" y="3766974"/>
            <a:ext cx="242316" cy="806824"/>
          </a:xfrm>
          <a:prstGeom prst="downArrow">
            <a:avLst>
              <a:gd name="adj1" fmla="val 2665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788093" y="3284984"/>
            <a:ext cx="785793" cy="369332"/>
          </a:xfrm>
          <a:prstGeom prst="rect">
            <a:avLst/>
          </a:prstGeom>
          <a:noFill/>
        </p:spPr>
        <p:txBody>
          <a:bodyPr wrap="none" rtlCol="0">
            <a:spAutoFit/>
          </a:bodyPr>
          <a:lstStyle/>
          <a:p>
            <a:r>
              <a:rPr lang="en-GB" dirty="0" smtClean="0"/>
              <a:t>Rules</a:t>
            </a:r>
            <a:endParaRPr lang="en-GB" dirty="0"/>
          </a:p>
        </p:txBody>
      </p:sp>
    </p:spTree>
    <p:extLst>
      <p:ext uri="{BB962C8B-B14F-4D97-AF65-F5344CB8AC3E}">
        <p14:creationId xmlns:p14="http://schemas.microsoft.com/office/powerpoint/2010/main" val="1989181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Design View Editing CSS Rules</a:t>
            </a:r>
            <a:endParaRPr lang="en-GB" dirty="0"/>
          </a:p>
        </p:txBody>
      </p:sp>
      <p:pic>
        <p:nvPicPr>
          <p:cNvPr id="1028" name="Picture 4" descr="C:\Users\Derek\AppData\Local\Temp\SNAGHTML3fcefe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1772816"/>
            <a:ext cx="5543550" cy="466725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3861048"/>
            <a:ext cx="3495675" cy="122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ight Arrow 6"/>
          <p:cNvSpPr/>
          <p:nvPr/>
        </p:nvSpPr>
        <p:spPr>
          <a:xfrm>
            <a:off x="3419872" y="4221088"/>
            <a:ext cx="115212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7769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Background Styles</a:t>
            </a:r>
            <a:endParaRPr lang="en-GB" dirty="0"/>
          </a:p>
        </p:txBody>
      </p:sp>
      <p:pic>
        <p:nvPicPr>
          <p:cNvPr id="3074" name="Picture 2" descr="C:\Users\Derek\AppData\Local\Temp\SNAGHTML403372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484784"/>
            <a:ext cx="5543550" cy="466725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Derek\AppData\Local\Temp\SNAGHTML403b0d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2996952"/>
            <a:ext cx="4838700" cy="3609976"/>
          </a:xfrm>
          <a:prstGeom prst="rect">
            <a:avLst/>
          </a:prstGeom>
          <a:noFill/>
          <a:extLst>
            <a:ext uri="{909E8E84-426E-40DD-AFC4-6F175D3DCCD1}">
              <a14:hiddenFill xmlns:a14="http://schemas.microsoft.com/office/drawing/2010/main">
                <a:solidFill>
                  <a:srgbClr val="FFFFFF"/>
                </a:solidFill>
              </a14:hiddenFill>
            </a:ext>
          </a:extLst>
        </p:spPr>
      </p:pic>
      <p:sp>
        <p:nvSpPr>
          <p:cNvPr id="2" name="Right Arrow 1"/>
          <p:cNvSpPr/>
          <p:nvPr/>
        </p:nvSpPr>
        <p:spPr>
          <a:xfrm rot="2435440">
            <a:off x="4520992" y="2650855"/>
            <a:ext cx="100811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08522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Block</a:t>
            </a:r>
            <a:endParaRPr lang="en-GB" dirty="0"/>
          </a:p>
        </p:txBody>
      </p:sp>
      <p:pic>
        <p:nvPicPr>
          <p:cNvPr id="2" name="Picture 2" descr="C:\Users\Derek\AppData\Local\Temp\SNAGHTML4023f7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1484784"/>
            <a:ext cx="5543550" cy="4667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212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1577</TotalTime>
  <Words>1593</Words>
  <Application>Microsoft Office PowerPoint</Application>
  <PresentationFormat>On-screen Show (4:3)</PresentationFormat>
  <Paragraphs>239</Paragraphs>
  <Slides>22</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Calibri</vt:lpstr>
      <vt:lpstr>Courier New</vt:lpstr>
      <vt:lpstr>Lucida Sans Unicode</vt:lpstr>
      <vt:lpstr>Verdana</vt:lpstr>
      <vt:lpstr>Wingdings 2</vt:lpstr>
      <vt:lpstr>Wingdings 3</vt:lpstr>
      <vt:lpstr>Concourse</vt:lpstr>
      <vt:lpstr>Introduction to Styling</vt:lpstr>
      <vt:lpstr>Separation of Concerns</vt:lpstr>
      <vt:lpstr>A CSS Rule</vt:lpstr>
      <vt:lpstr>Applying Styles</vt:lpstr>
      <vt:lpstr>External Styles (css)</vt:lpstr>
      <vt:lpstr>CSS Selectors</vt:lpstr>
      <vt:lpstr>Design View Editing CSS Rules</vt:lpstr>
      <vt:lpstr>Background Styles</vt:lpstr>
      <vt:lpstr>Block</vt:lpstr>
      <vt:lpstr>Box</vt:lpstr>
      <vt:lpstr>Using a Class Selector</vt:lpstr>
      <vt:lpstr>Using a Class in HTML</vt:lpstr>
      <vt:lpstr>Defining an ID Selector</vt:lpstr>
      <vt:lpstr>Using an ID Selector</vt:lpstr>
      <vt:lpstr>Linking External Style Sheets</vt:lpstr>
      <vt:lpstr>Linking Style Sheets</vt:lpstr>
      <vt:lpstr>Grouping Styles</vt:lpstr>
      <vt:lpstr>Styling Links: Pseudo Classes</vt:lpstr>
      <vt:lpstr>Defining Style Context</vt:lpstr>
      <vt:lpstr>Colour Palettes</vt:lpstr>
      <vt:lpstr>Exported Scheme</vt:lpstr>
      <vt:lpstr>Light Page: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HTML5 Structural Tags</dc:title>
  <dc:creator>Derek Peacock</dc:creator>
  <cp:lastModifiedBy>Derek Peacock</cp:lastModifiedBy>
  <cp:revision>61</cp:revision>
  <cp:lastPrinted>2012-04-02T10:47:36Z</cp:lastPrinted>
  <dcterms:created xsi:type="dcterms:W3CDTF">2011-11-28T16:08:44Z</dcterms:created>
  <dcterms:modified xsi:type="dcterms:W3CDTF">2016-02-04T15:09:39Z</dcterms:modified>
</cp:coreProperties>
</file>