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3" r:id="rId4"/>
    <p:sldId id="274" r:id="rId5"/>
    <p:sldId id="258" r:id="rId6"/>
    <p:sldId id="259" r:id="rId7"/>
    <p:sldId id="261" r:id="rId8"/>
    <p:sldId id="260" r:id="rId9"/>
    <p:sldId id="262" r:id="rId10"/>
    <p:sldId id="263" r:id="rId11"/>
    <p:sldId id="275" r:id="rId12"/>
    <p:sldId id="276" r:id="rId13"/>
    <p:sldId id="277" r:id="rId14"/>
    <p:sldId id="271" r:id="rId15"/>
    <p:sldId id="27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01" autoAdjust="0"/>
  </p:normalViewPr>
  <p:slideViewPr>
    <p:cSldViewPr>
      <p:cViewPr varScale="1">
        <p:scale>
          <a:sx n="105" d="100"/>
          <a:sy n="105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Multiple Columns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0D8A2-DF5F-431B-8201-4C8F56F3142B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903BA-8103-4A1E-95D1-15878A923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6629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Multiple Columns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33759-757B-474A-A68A-5DA016531CE7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69E57-5B7D-461D-B3AB-CA4301D1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219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short guide to creating multiple columns using the OOCSS style 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79596B1-0B1D-4A34-B895-53265D6088AA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95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Selecting</a:t>
            </a:r>
            <a:r>
              <a:rPr lang="en-GB" baseline="0" dirty="0" smtClean="0"/>
              <a:t> a colour scheme for a web site is not easy. There are however web sites whose sole purpose is to assist in that process.  After selecting a scheme the web sites allow you to view the result as shown on the next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14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32A8E6-4E39-4B60-AA26-EB0D3F67B3FA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1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result of selecting a colour scheme using the </a:t>
            </a:r>
            <a:r>
              <a:rPr lang="en-GB" b="1" dirty="0" err="1" smtClean="0"/>
              <a:t>Color</a:t>
            </a:r>
            <a:r>
              <a:rPr lang="en-GB" b="1" baseline="0" dirty="0" smtClean="0"/>
              <a:t> Scheme Designer </a:t>
            </a:r>
            <a:r>
              <a:rPr lang="en-GB" baseline="0" dirty="0" smtClean="0"/>
              <a:t>web site.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16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2A3CE9F-4623-428E-96D7-E8BA47BF2E16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6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variety of systems have been devised in CSS for creating web pages with multiple columns.  Most are based on a fixed with such as 960Grid.  If however your aim is to create fluid web pages then as system based</a:t>
            </a:r>
            <a:r>
              <a:rPr lang="en-GB" baseline="0" dirty="0" smtClean="0"/>
              <a:t> on percentages rather than pixels is better. Most of these systems have not taken advantage of HTML5 yet.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5A7FEDF-D9F7-4931-8876-7BB68709DCAE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82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Column width are all defined as percentages so will work with any overall width greater than 756px.</a:t>
            </a:r>
            <a:r>
              <a:rPr lang="en-GB" baseline="0" dirty="0" smtClean="0"/>
              <a:t>  The actual width needs changing in the container class.  Gutters are optionally available.</a:t>
            </a: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8233759-757B-474A-A68A-5DA016531CE7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4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Attach the reponsive-gs-12col.css style sheet, and then add a section to the web page.  To turn this section into a row (like a row in a table) add the class= “</a:t>
            </a:r>
            <a:r>
              <a:rPr lang="en-GB" b="1" dirty="0" smtClean="0"/>
              <a:t>row</a:t>
            </a:r>
            <a:r>
              <a:rPr lang="en-GB" dirty="0" smtClean="0"/>
              <a:t>” to the section tag.  In this case we are creating two columns in the row, a</a:t>
            </a:r>
            <a:r>
              <a:rPr lang="en-GB" baseline="0" dirty="0" smtClean="0"/>
              <a:t> sidebar using the &lt;aside&gt; tag, and the main contents using another &lt;section&gt;</a:t>
            </a:r>
          </a:p>
          <a:p>
            <a:endParaRPr lang="en-GB" baseline="0" dirty="0" smtClean="0"/>
          </a:p>
          <a:p>
            <a:r>
              <a:rPr lang="en-GB" baseline="0" dirty="0" smtClean="0"/>
              <a:t>Each column apart from the last needs to have the </a:t>
            </a:r>
            <a:r>
              <a:rPr lang="en-GB" b="1" baseline="0" dirty="0" smtClean="0"/>
              <a:t>col</a:t>
            </a:r>
            <a:r>
              <a:rPr lang="en-GB" baseline="0" dirty="0" smtClean="0"/>
              <a:t> class attached. In order to set the size of each column in this case the first column also has the span_2 class attached, and the second column has the span_10 class attached.  Thus the first column will be  16.67% the width of its container, and the second column will be 83.33% the width.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DFA01C0-9DDE-4DFA-9B82-5A9AAEA5AC66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end result</a:t>
            </a:r>
            <a:r>
              <a:rPr lang="en-GB" baseline="0" dirty="0" smtClean="0"/>
              <a:t> looks as shown above.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9B565FF-3CBF-4D4C-8702-4808768DEED0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1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this example a third column has been added using a second &lt;</a:t>
            </a:r>
            <a:r>
              <a:rPr lang="en-GB" b="1" dirty="0" smtClean="0"/>
              <a:t>aside</a:t>
            </a:r>
            <a:r>
              <a:rPr lang="en-GB" dirty="0" smtClean="0"/>
              <a:t>&gt;</a:t>
            </a:r>
            <a:r>
              <a:rPr lang="en-GB" baseline="0" dirty="0" smtClean="0"/>
              <a:t> tag.  The two asides are set to </a:t>
            </a:r>
            <a:r>
              <a:rPr lang="en-GB" b="1" baseline="0" dirty="0" smtClean="0"/>
              <a:t>span_2</a:t>
            </a:r>
            <a:r>
              <a:rPr lang="en-GB" baseline="0" dirty="0" smtClean="0"/>
              <a:t> (16.67%) and the middle column is set to </a:t>
            </a:r>
            <a:r>
              <a:rPr lang="en-GB" b="1" baseline="0" dirty="0" smtClean="0"/>
              <a:t>span_8</a:t>
            </a:r>
            <a:r>
              <a:rPr lang="en-GB" baseline="0" dirty="0" smtClean="0"/>
              <a:t> (66.67%)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7081DF-1F6F-4DC3-91E3-3D18DA412839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8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result of setting three columns is shown above.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C532A-C406-4E71-AA75-074EBB2A42BF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this example four &lt;</a:t>
            </a:r>
            <a:r>
              <a:rPr lang="en-GB" b="1" dirty="0" smtClean="0"/>
              <a:t>article</a:t>
            </a:r>
            <a:r>
              <a:rPr lang="en-GB" dirty="0" smtClean="0"/>
              <a:t>&gt; tags have been used with each one set to </a:t>
            </a:r>
            <a:r>
              <a:rPr lang="en-GB" b="1" dirty="0" smtClean="0"/>
              <a:t>size1of4.  </a:t>
            </a:r>
            <a:r>
              <a:rPr lang="en-GB" b="0" dirty="0" smtClean="0"/>
              <a:t>Inside each </a:t>
            </a:r>
            <a:r>
              <a:rPr lang="en-GB" b="1" dirty="0" smtClean="0"/>
              <a:t>article</a:t>
            </a:r>
            <a:r>
              <a:rPr lang="en-GB" b="0" dirty="0" smtClean="0"/>
              <a:t> is a </a:t>
            </a:r>
            <a:r>
              <a:rPr lang="en-GB" b="1" dirty="0" smtClean="0"/>
              <a:t>figure</a:t>
            </a:r>
            <a:r>
              <a:rPr lang="en-GB" b="0" dirty="0" smtClean="0"/>
              <a:t> inside the figure is an image or photo. The two inside articles are not </a:t>
            </a:r>
            <a:r>
              <a:rPr lang="en-GB" b="0" dirty="0" err="1" smtClean="0"/>
              <a:t>shonw</a:t>
            </a:r>
            <a:r>
              <a:rPr lang="en-GB" b="0" dirty="0" smtClean="0"/>
              <a:t> in the slide.  To create a photo gallery many rows can be added.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15C32A5-8366-493D-92F2-917F50B5DCEE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71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shows the result of adding two rows of four articles each of which has one photo in a figure with a caption.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69E57-5B7D-461D-B3AB-CA4301D1401B}" type="slidenum">
              <a:rPr lang="en-GB" smtClean="0"/>
              <a:t>10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714CF63-E1F8-4DD4-A2CE-0A0C71E69754}" type="datetime3">
              <a:rPr lang="en-GB" smtClean="0"/>
              <a:t>4 September,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Derek Peacock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 smtClean="0"/>
              <a:t>Multiple Columns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7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ABDD73-0050-417A-B8D2-51FCACBF2563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31C575-6AFB-4AA3-9F5F-2A1C4EB7049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lorschemedesigner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nal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ponsive.gs/" TargetMode="External"/><Relationship Id="rId5" Type="http://schemas.openxmlformats.org/officeDocument/2006/relationships/hyperlink" Target="http://www.getskeleton.com/" TargetMode="External"/><Relationship Id="rId4" Type="http://schemas.openxmlformats.org/officeDocument/2006/relationships/hyperlink" Target="http://lessframework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CSS &amp; Multiple Columns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Derek Peacock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3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 Gallery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700808"/>
            <a:ext cx="6875463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4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Fluid 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Prepare images to maximum display size</a:t>
            </a:r>
          </a:p>
          <a:p>
            <a:r>
              <a:rPr lang="en-GB" dirty="0" smtClean="0"/>
              <a:t>Add images to the HTML without any size specified</a:t>
            </a:r>
          </a:p>
          <a:p>
            <a:r>
              <a:rPr lang="en-GB" dirty="0" smtClean="0"/>
              <a:t>Add CSS to control maximum and </a:t>
            </a:r>
            <a:r>
              <a:rPr lang="en-GB" smtClean="0"/>
              <a:t>proportional size.</a:t>
            </a:r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93096"/>
            <a:ext cx="2790825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31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Browser View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"/>
          <a:stretch/>
        </p:blipFill>
        <p:spPr bwMode="auto">
          <a:xfrm>
            <a:off x="1186004" y="1556792"/>
            <a:ext cx="7813980" cy="213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2905125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286125" cy="249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8"/>
            <a:ext cx="333375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101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Classes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485900"/>
            <a:ext cx="6334125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2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Palettes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05136"/>
          </a:xfrm>
        </p:spPr>
        <p:txBody>
          <a:bodyPr/>
          <a:lstStyle/>
          <a:p>
            <a:r>
              <a:rPr lang="en-GB" dirty="0" err="1" smtClean="0">
                <a:hlinkClick r:id="rId3"/>
              </a:rPr>
              <a:t>Color</a:t>
            </a:r>
            <a:r>
              <a:rPr lang="en-GB" dirty="0" smtClean="0">
                <a:hlinkClick r:id="rId3"/>
              </a:rPr>
              <a:t> Scheme Designer</a:t>
            </a:r>
            <a:r>
              <a:rPr lang="en-GB" dirty="0" smtClean="0"/>
              <a:t>: 6 schemes with control on saturation and brightness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27431"/>
            <a:ext cx="6984776" cy="404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8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Palette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6150424" cy="53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863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Page: Complement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7200800" cy="523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0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CSS Fluid Grid 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hlinkClick r:id="rId3"/>
              </a:rPr>
              <a:t>Columnal</a:t>
            </a:r>
            <a:r>
              <a:rPr lang="en-GB" dirty="0" smtClean="0">
                <a:hlinkClick r:id="rId3"/>
              </a:rPr>
              <a:t>:</a:t>
            </a:r>
            <a:r>
              <a:rPr lang="en-GB" dirty="0" smtClean="0"/>
              <a:t> 12 Columns, with sub-columns, based on 1140px total width. Ideal for rapid prototyping or </a:t>
            </a:r>
            <a:r>
              <a:rPr lang="en-GB" dirty="0" err="1" smtClean="0"/>
              <a:t>wireframing</a:t>
            </a:r>
            <a:r>
              <a:rPr lang="en-GB" dirty="0" smtClean="0"/>
              <a:t>.</a:t>
            </a:r>
          </a:p>
          <a:p>
            <a:r>
              <a:rPr lang="en-GB" dirty="0" smtClean="0">
                <a:hlinkClick r:id="rId4"/>
              </a:rPr>
              <a:t>Less Framework: </a:t>
            </a:r>
            <a:r>
              <a:rPr lang="en-GB" dirty="0" smtClean="0"/>
              <a:t>Uses media queries to provide 4 layouts with 3 typography.</a:t>
            </a:r>
          </a:p>
          <a:p>
            <a:r>
              <a:rPr lang="en-GB" dirty="0" smtClean="0">
                <a:hlinkClick r:id="rId5"/>
              </a:rPr>
              <a:t>Skeleton.gs:</a:t>
            </a:r>
            <a:r>
              <a:rPr lang="en-GB" dirty="0" smtClean="0"/>
              <a:t>  A system based on 960px and 12 columns, uses media queries.</a:t>
            </a:r>
          </a:p>
          <a:p>
            <a:r>
              <a:rPr lang="en-GB" dirty="0" smtClean="0">
                <a:hlinkClick r:id="rId6"/>
              </a:rPr>
              <a:t>Responsive.gs:</a:t>
            </a:r>
            <a:r>
              <a:rPr lang="en-GB" dirty="0" smtClean="0"/>
              <a:t>  Simple and uses media queries to offer 12, 16 or 24 columns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2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Responsive.gs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GB" dirty="0"/>
              <a:t>@media ( min-width : 768px ) {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span_1 { width: 8.33333333333%;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span_2 { width: 16.6666666667%;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span_3 { width: 25%;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span_4 { width: 33.3333333333%;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span_5 { width: 41.6666666667%;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span_6 { width: 50%;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span_7 { width: 58.3333333333%;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span_8 { width: 66.6666666667%;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span_9 { width: 75%;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span_10 { width: 83.3333333333%;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span_11 { width: 91.6666666667%; }</a:t>
            </a:r>
          </a:p>
          <a:p>
            <a:pPr marL="82296" indent="0">
              <a:buNone/>
            </a:pPr>
            <a:r>
              <a:rPr lang="en-GB" dirty="0" smtClean="0"/>
              <a:t>	.</a:t>
            </a:r>
            <a:r>
              <a:rPr lang="en-GB" dirty="0"/>
              <a:t>span_12 { width: 100%; </a:t>
            </a:r>
            <a:r>
              <a:rPr lang="en-GB" dirty="0" smtClean="0"/>
              <a:t>}</a:t>
            </a:r>
          </a:p>
          <a:p>
            <a:pPr marL="82296" indent="0">
              <a:buNone/>
            </a:pPr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4449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Responsive.gs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Replace container ID with container class</a:t>
            </a:r>
          </a:p>
          <a:p>
            <a:r>
              <a:rPr lang="en-GB" dirty="0" smtClean="0"/>
              <a:t>Set total width in container class</a:t>
            </a:r>
          </a:p>
          <a:p>
            <a:r>
              <a:rPr lang="en-GB" dirty="0" smtClean="0"/>
              <a:t>Has built in version of </a:t>
            </a:r>
            <a:r>
              <a:rPr lang="en-GB" dirty="0" err="1" smtClean="0"/>
              <a:t>clearfix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Columns need a minimum width of 768px</a:t>
            </a:r>
          </a:p>
          <a:p>
            <a:r>
              <a:rPr lang="en-GB" dirty="0" smtClean="0"/>
              <a:t>Has </a:t>
            </a:r>
            <a:r>
              <a:rPr lang="en-GB" dirty="0" err="1" smtClean="0"/>
              <a:t>javascript</a:t>
            </a:r>
            <a:r>
              <a:rPr lang="en-GB" dirty="0" smtClean="0"/>
              <a:t> </a:t>
            </a:r>
            <a:r>
              <a:rPr lang="en-GB" dirty="0" err="1" smtClean="0"/>
              <a:t>polyfills</a:t>
            </a:r>
            <a:r>
              <a:rPr lang="en-GB" dirty="0" smtClean="0"/>
              <a:t> for older browsers that do not support @media queries</a:t>
            </a:r>
          </a:p>
          <a:p>
            <a:r>
              <a:rPr lang="en-GB" dirty="0" smtClean="0"/>
              <a:t>Link style sheet as last sheet</a:t>
            </a:r>
          </a:p>
          <a:p>
            <a:r>
              <a:rPr lang="en-GB" dirty="0" smtClean="0"/>
              <a:t>Link in the </a:t>
            </a:r>
            <a:r>
              <a:rPr lang="en-GB" dirty="0" err="1" smtClean="0"/>
              <a:t>javascript</a:t>
            </a:r>
            <a:r>
              <a:rPr lang="en-GB" dirty="0" smtClean="0"/>
              <a:t> </a:t>
            </a:r>
            <a:r>
              <a:rPr lang="en-GB" dirty="0" err="1" smtClean="0"/>
              <a:t>polyfills</a:t>
            </a:r>
            <a:r>
              <a:rPr lang="en-GB" dirty="0" smtClean="0"/>
              <a:t> if needed.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32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Sidebars: &lt;aside&gt;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5728680" cy="480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&lt;div 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=“container row"&gt;</a:t>
            </a: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GB" sz="3400" b="1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aside class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=“col span_2"&gt;</a:t>
            </a: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&lt;h2&gt;Side Content&lt;/h2&gt;</a:t>
            </a: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&lt;p&gt;</a:t>
            </a: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3400" b="1" dirty="0" err="1">
                <a:latin typeface="Courier New" pitchFamily="49" charset="0"/>
                <a:cs typeface="Courier New" pitchFamily="49" charset="0"/>
              </a:rPr>
              <a:t>Lorem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3400" b="1" dirty="0" err="1">
                <a:latin typeface="Courier New" pitchFamily="49" charset="0"/>
                <a:cs typeface="Courier New" pitchFamily="49" charset="0"/>
              </a:rPr>
              <a:t>ipsum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3400" b="1" dirty="0" err="1">
                <a:latin typeface="Courier New" pitchFamily="49" charset="0"/>
                <a:cs typeface="Courier New" pitchFamily="49" charset="0"/>
              </a:rPr>
              <a:t>dolor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sit 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&lt;/p&gt;</a:t>
            </a: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&lt;/aside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" indent="0">
              <a:buNone/>
            </a:pP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&lt;section class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=“col span_10"&gt;</a:t>
            </a: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&lt;h2&gt;The Main Page Content&lt;/h2&gt;</a:t>
            </a: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&lt;p&gt;</a:t>
            </a: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3400" b="1" dirty="0" err="1">
                <a:latin typeface="Courier New" pitchFamily="49" charset="0"/>
                <a:cs typeface="Courier New" pitchFamily="49" charset="0"/>
              </a:rPr>
              <a:t>Lorem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3400" b="1" dirty="0" err="1">
                <a:latin typeface="Courier New" pitchFamily="49" charset="0"/>
                <a:cs typeface="Courier New" pitchFamily="49" charset="0"/>
              </a:rPr>
              <a:t>ipsum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3400" b="1" dirty="0" err="1">
                <a:latin typeface="Courier New" pitchFamily="49" charset="0"/>
                <a:cs typeface="Courier New" pitchFamily="49" charset="0"/>
              </a:rPr>
              <a:t>dolor</a:t>
            </a: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sit </a:t>
            </a: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    &lt;/p&gt;</a:t>
            </a:r>
          </a:p>
          <a:p>
            <a:pPr marL="82296" indent="0">
              <a:buNone/>
            </a:pPr>
            <a:r>
              <a:rPr lang="en-GB" sz="3400" b="1" dirty="0">
                <a:latin typeface="Courier New" pitchFamily="49" charset="0"/>
                <a:cs typeface="Courier New" pitchFamily="49" charset="0"/>
              </a:rPr>
              <a:t>    &lt;/section&gt;    </a:t>
            </a:r>
            <a:endParaRPr lang="en-GB" sz="3400" b="1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sz="3400" b="1" dirty="0" smtClean="0">
                <a:latin typeface="Courier New" pitchFamily="49" charset="0"/>
                <a:cs typeface="Courier New" pitchFamily="49" charset="0"/>
              </a:rPr>
              <a:t>&lt;/div&gt;</a:t>
            </a:r>
            <a:endParaRPr lang="en-GB" sz="3400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580112" y="692696"/>
            <a:ext cx="2808312" cy="648072"/>
          </a:xfrm>
          <a:prstGeom prst="cloudCallout">
            <a:avLst>
              <a:gd name="adj1" fmla="val -103395"/>
              <a:gd name="adj2" fmla="val 8904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more than one row separate </a:t>
            </a:r>
            <a:r>
              <a:rPr lang="en-GB" dirty="0" err="1" smtClean="0"/>
              <a:t>divs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4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Column Page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773602" cy="493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Column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880808" cy="480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&lt;section class="row"&gt;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aside class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=“col span_2"&gt;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&lt;h2&gt;Side Content&lt;/h2&gt;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&lt;/aside&gt;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&lt;section class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=“col span_8"&gt;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&lt;h2&gt;The Main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Page&lt;/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h2&gt;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&lt;/section&gt; 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&lt;aside class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=“col span_2"&gt;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&lt;h2&gt;Side Content&lt;/h2&gt;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&lt;/aside&gt;   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&lt;/section&gt;</a:t>
            </a:r>
          </a:p>
          <a:p>
            <a:pPr marL="82296" indent="0"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Column Page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477545" cy="517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5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 Gallery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6832" cy="480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&lt;section class="row"&gt;</a:t>
            </a:r>
          </a:p>
          <a:p>
            <a:pPr marL="82296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&lt;article class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=“col span_3"&gt;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&lt;figure&gt;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="PlaceHolder.png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figcaption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&gt;This is ...&lt;/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figcaption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&lt;/figure&gt;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&lt;/article&gt;</a:t>
            </a:r>
          </a:p>
          <a:p>
            <a:pPr marL="82296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&lt;article class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=“col span_3"&gt;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&lt;figure&gt;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="PlaceHolder.png"&gt;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figcaption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&gt;This is ...&lt;/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figcaption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    &lt;/figure&gt;</a:t>
            </a:r>
          </a:p>
          <a:p>
            <a:pPr marL="82296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    &lt;/article&gt;   </a:t>
            </a:r>
          </a:p>
          <a:p>
            <a:pPr marL="82296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section&gt;</a:t>
            </a:r>
          </a:p>
          <a:p>
            <a:pPr marL="82296" indent="0"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1237</TotalTime>
  <Words>956</Words>
  <Application>Microsoft Office PowerPoint</Application>
  <PresentationFormat>On-screen Show (4:3)</PresentationFormat>
  <Paragraphs>149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CSS &amp; Multiple Columns</vt:lpstr>
      <vt:lpstr>CSS Fluid Grid Frameworks</vt:lpstr>
      <vt:lpstr>Responsive.gs</vt:lpstr>
      <vt:lpstr>Responsive.gs Notes</vt:lpstr>
      <vt:lpstr>Sidebars: &lt;aside&gt;</vt:lpstr>
      <vt:lpstr>2 Column Page</vt:lpstr>
      <vt:lpstr>3 Column Page</vt:lpstr>
      <vt:lpstr>3 Column Page</vt:lpstr>
      <vt:lpstr>Picture Gallery</vt:lpstr>
      <vt:lpstr>Picture Gallery</vt:lpstr>
      <vt:lpstr>Fluid Images</vt:lpstr>
      <vt:lpstr>Browser View</vt:lpstr>
      <vt:lpstr>Using Classes</vt:lpstr>
      <vt:lpstr>Colour Palettes</vt:lpstr>
      <vt:lpstr>Using the Palette</vt:lpstr>
      <vt:lpstr>Example Page: Complement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&amp; Multiple Columns</dc:title>
  <dc:creator>Derek Peacock</dc:creator>
  <cp:lastModifiedBy>Derek</cp:lastModifiedBy>
  <cp:revision>37</cp:revision>
  <cp:lastPrinted>2012-03-19T15:20:24Z</cp:lastPrinted>
  <dcterms:created xsi:type="dcterms:W3CDTF">2011-12-20T09:31:48Z</dcterms:created>
  <dcterms:modified xsi:type="dcterms:W3CDTF">2013-09-04T13:25:05Z</dcterms:modified>
</cp:coreProperties>
</file>