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65" r:id="rId4"/>
    <p:sldId id="266" r:id="rId5"/>
    <p:sldId id="267" r:id="rId6"/>
    <p:sldId id="268" r:id="rId7"/>
    <p:sldId id="269" r:id="rId8"/>
    <p:sldId id="271" r:id="rId9"/>
    <p:sldId id="258" r:id="rId10"/>
    <p:sldId id="259" r:id="rId11"/>
    <p:sldId id="260" r:id="rId12"/>
    <p:sldId id="261" r:id="rId13"/>
    <p:sldId id="272" r:id="rId14"/>
    <p:sldId id="262" r:id="rId15"/>
    <p:sldId id="263"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19" autoAdjust="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FD647-67F5-4AE4-B01C-08731D1DB648}" type="datetimeFigureOut">
              <a:rPr lang="en-GB" smtClean="0"/>
              <a:t>11/09/2013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3E0B97-C7EC-4547-AA67-2D30A650D944}" type="slidenum">
              <a:rPr lang="en-GB" smtClean="0"/>
              <a:t>‹#›</a:t>
            </a:fld>
            <a:endParaRPr lang="en-GB"/>
          </a:p>
        </p:txBody>
      </p:sp>
    </p:spTree>
    <p:extLst>
      <p:ext uri="{BB962C8B-B14F-4D97-AF65-F5344CB8AC3E}">
        <p14:creationId xmlns:p14="http://schemas.microsoft.com/office/powerpoint/2010/main" val="3281706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above list are the main features that can be used to enhance the appearance of a web page, yet if the browser does not support the feature it will still display a usable web page.</a:t>
            </a:r>
            <a:r>
              <a:rPr lang="en-GB" baseline="0" dirty="0" smtClean="0"/>
              <a:t>  The enhancements just make the page appear more 3 dimensional.  Transformations and Transitions can be used to provide simple animations with the minimal of code.  This greatly reduces the need to add flash effects.  Media Queries goes hand in hand with responsive </a:t>
            </a:r>
            <a:r>
              <a:rPr lang="en-GB" baseline="0" dirty="0" err="1" smtClean="0"/>
              <a:t>desing</a:t>
            </a:r>
            <a:r>
              <a:rPr lang="en-GB" baseline="0" dirty="0" smtClean="0"/>
              <a:t> to provide web pages that make the best use of mobile phone, tablet and desktop screens.</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2</a:t>
            </a:fld>
            <a:endParaRPr lang="en-GB"/>
          </a:p>
        </p:txBody>
      </p:sp>
    </p:spTree>
    <p:extLst>
      <p:ext uri="{BB962C8B-B14F-4D97-AF65-F5344CB8AC3E}">
        <p14:creationId xmlns:p14="http://schemas.microsoft.com/office/powerpoint/2010/main" val="3172471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Gradient fills can typically be used in the header region, and rounded corners can be used to create menu entries that look like tabs.</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14</a:t>
            </a:fld>
            <a:endParaRPr lang="en-GB"/>
          </a:p>
        </p:txBody>
      </p:sp>
    </p:spTree>
    <p:extLst>
      <p:ext uri="{BB962C8B-B14F-4D97-AF65-F5344CB8AC3E}">
        <p14:creationId xmlns:p14="http://schemas.microsoft.com/office/powerpoint/2010/main" val="3325067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Text Shadows</a:t>
            </a:r>
            <a:r>
              <a:rPr lang="en-GB" baseline="0" dirty="0" smtClean="0"/>
              <a:t> can be used to give text a 3D like appearance, to make the shadow more subtle a transparent black is used so that background images or colours can show through.</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15</a:t>
            </a:fld>
            <a:endParaRPr lang="en-GB"/>
          </a:p>
        </p:txBody>
      </p:sp>
    </p:spTree>
    <p:extLst>
      <p:ext uri="{BB962C8B-B14F-4D97-AF65-F5344CB8AC3E}">
        <p14:creationId xmlns:p14="http://schemas.microsoft.com/office/powerpoint/2010/main" val="3362181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same web site in IE8 looks very plain in comparison, but is still </a:t>
            </a:r>
            <a:r>
              <a:rPr lang="en-GB" smtClean="0"/>
              <a:t>fully</a:t>
            </a:r>
            <a:r>
              <a:rPr lang="en-GB" baseline="0" smtClean="0"/>
              <a:t> functional and can be used.</a:t>
            </a:r>
            <a:endParaRPr lang="en-GB"/>
          </a:p>
        </p:txBody>
      </p:sp>
      <p:sp>
        <p:nvSpPr>
          <p:cNvPr id="4" name="Slide Number Placeholder 3"/>
          <p:cNvSpPr>
            <a:spLocks noGrp="1"/>
          </p:cNvSpPr>
          <p:nvPr>
            <p:ph type="sldNum" sz="quarter" idx="10"/>
          </p:nvPr>
        </p:nvSpPr>
        <p:spPr/>
        <p:txBody>
          <a:bodyPr/>
          <a:lstStyle/>
          <a:p>
            <a:fld id="{993E0B97-C7EC-4547-AA67-2D30A650D944}" type="slidenum">
              <a:rPr lang="en-GB" smtClean="0"/>
              <a:t>16</a:t>
            </a:fld>
            <a:endParaRPr lang="en-GB"/>
          </a:p>
        </p:txBody>
      </p:sp>
    </p:spTree>
    <p:extLst>
      <p:ext uri="{BB962C8B-B14F-4D97-AF65-F5344CB8AC3E}">
        <p14:creationId xmlns:p14="http://schemas.microsoft.com/office/powerpoint/2010/main" val="361276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all browsers provide full support for</a:t>
            </a:r>
            <a:r>
              <a:rPr lang="en-GB" baseline="0" dirty="0" smtClean="0"/>
              <a:t> HTML5 and CC3, Chrome scores highest.  Html5Test.com can check how compatible a browser is.</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3</a:t>
            </a:fld>
            <a:endParaRPr lang="en-GB"/>
          </a:p>
        </p:txBody>
      </p:sp>
    </p:spTree>
    <p:extLst>
      <p:ext uri="{BB962C8B-B14F-4D97-AF65-F5344CB8AC3E}">
        <p14:creationId xmlns:p14="http://schemas.microsoft.com/office/powerpoint/2010/main" val="226630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page also lists the features that are supported in detail.</a:t>
            </a:r>
            <a:r>
              <a:rPr lang="en-GB" baseline="0" dirty="0" smtClean="0"/>
              <a:t>  These are just some of them.</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4</a:t>
            </a:fld>
            <a:endParaRPr lang="en-GB"/>
          </a:p>
        </p:txBody>
      </p:sp>
    </p:spTree>
    <p:extLst>
      <p:ext uri="{BB962C8B-B14F-4D97-AF65-F5344CB8AC3E}">
        <p14:creationId xmlns:p14="http://schemas.microsoft.com/office/powerpoint/2010/main" val="2971618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check for CSS3</a:t>
            </a:r>
            <a:r>
              <a:rPr lang="en-GB" baseline="0" dirty="0" smtClean="0"/>
              <a:t> support canIuse.com lists all the browser features supported by your chosen browser.</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5</a:t>
            </a:fld>
            <a:endParaRPr lang="en-GB"/>
          </a:p>
        </p:txBody>
      </p:sp>
    </p:spTree>
    <p:extLst>
      <p:ext uri="{BB962C8B-B14F-4D97-AF65-F5344CB8AC3E}">
        <p14:creationId xmlns:p14="http://schemas.microsoft.com/office/powerpoint/2010/main" val="4050119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one feature is selected then</a:t>
            </a:r>
            <a:r>
              <a:rPr lang="en-GB" baseline="0" dirty="0" smtClean="0"/>
              <a:t> the web site lists all the browsers that support it.</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6</a:t>
            </a:fld>
            <a:endParaRPr lang="en-GB"/>
          </a:p>
        </p:txBody>
      </p:sp>
    </p:spTree>
    <p:extLst>
      <p:ext uri="{BB962C8B-B14F-4D97-AF65-F5344CB8AC3E}">
        <p14:creationId xmlns:p14="http://schemas.microsoft.com/office/powerpoint/2010/main" val="526102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another example of a way of structuring</a:t>
            </a:r>
            <a:r>
              <a:rPr lang="en-GB" baseline="0" dirty="0" smtClean="0"/>
              <a:t> a form using in this case an un-ordered list to separate the fields in a </a:t>
            </a:r>
            <a:r>
              <a:rPr lang="en-GB" baseline="0" dirty="0" err="1" smtClean="0"/>
              <a:t>fieldset</a:t>
            </a:r>
            <a:r>
              <a:rPr lang="en-GB" baseline="0" dirty="0" smtClean="0"/>
              <a:t>.  This however causes a validation breach as there is no legend.  All </a:t>
            </a:r>
            <a:r>
              <a:rPr lang="en-GB" baseline="0" dirty="0" err="1" smtClean="0"/>
              <a:t>fieldsets</a:t>
            </a:r>
            <a:r>
              <a:rPr lang="en-GB" baseline="0" dirty="0" smtClean="0"/>
              <a:t> should have a legend.  In this case a heading has been used instead.</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7</a:t>
            </a:fld>
            <a:endParaRPr lang="en-GB"/>
          </a:p>
        </p:txBody>
      </p:sp>
    </p:spTree>
    <p:extLst>
      <p:ext uri="{BB962C8B-B14F-4D97-AF65-F5344CB8AC3E}">
        <p14:creationId xmlns:p14="http://schemas.microsoft.com/office/powerpoint/2010/main" val="2440020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difference in</a:t>
            </a:r>
            <a:r>
              <a:rPr lang="en-GB" baseline="0" dirty="0" smtClean="0"/>
              <a:t> styling is the styling </a:t>
            </a:r>
            <a:r>
              <a:rPr lang="en-GB" baseline="0" dirty="0" err="1" smtClean="0"/>
              <a:t>fieldset</a:t>
            </a:r>
            <a:r>
              <a:rPr lang="en-GB" baseline="0" dirty="0" smtClean="0"/>
              <a:t> </a:t>
            </a:r>
            <a:r>
              <a:rPr lang="en-GB" baseline="0" dirty="0" err="1" smtClean="0"/>
              <a:t>ul</a:t>
            </a:r>
            <a:r>
              <a:rPr lang="en-GB" baseline="0" dirty="0" smtClean="0"/>
              <a:t>, and </a:t>
            </a:r>
            <a:r>
              <a:rPr lang="en-GB" baseline="0" dirty="0" err="1" smtClean="0"/>
              <a:t>fieldset</a:t>
            </a:r>
            <a:r>
              <a:rPr lang="en-GB" baseline="0" dirty="0" smtClean="0"/>
              <a:t> </a:t>
            </a:r>
            <a:r>
              <a:rPr lang="en-GB" baseline="0" dirty="0" err="1" smtClean="0"/>
              <a:t>ul</a:t>
            </a:r>
            <a:r>
              <a:rPr lang="en-GB" baseline="0" dirty="0" smtClean="0"/>
              <a:t> li.  And the introduction of border radius which needs setting in the form and the </a:t>
            </a:r>
            <a:r>
              <a:rPr lang="en-GB" baseline="0" dirty="0" err="1" smtClean="0"/>
              <a:t>fieldset</a:t>
            </a:r>
            <a:r>
              <a:rPr lang="en-GB" baseline="0" dirty="0" smtClean="0"/>
              <a:t> as they define overlapping areas.</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8</a:t>
            </a:fld>
            <a:endParaRPr lang="en-GB"/>
          </a:p>
        </p:txBody>
      </p:sp>
    </p:spTree>
    <p:extLst>
      <p:ext uri="{BB962C8B-B14F-4D97-AF65-F5344CB8AC3E}">
        <p14:creationId xmlns:p14="http://schemas.microsoft.com/office/powerpoint/2010/main" val="1508274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the moment the effect is subtle, but will be enhanced later by adding box shadow.</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9</a:t>
            </a:fld>
            <a:endParaRPr lang="en-GB"/>
          </a:p>
        </p:txBody>
      </p:sp>
    </p:spTree>
    <p:extLst>
      <p:ext uri="{BB962C8B-B14F-4D97-AF65-F5344CB8AC3E}">
        <p14:creationId xmlns:p14="http://schemas.microsoft.com/office/powerpoint/2010/main" val="1909189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Visual Studio validates CCS3 and HTML5 and will prompt you if vendor specific styles need adding for browser</a:t>
            </a:r>
            <a:r>
              <a:rPr lang="en-GB" baseline="0" dirty="0" smtClean="0"/>
              <a:t> compatibility.  The resulting affect is to add a 3D appearance which will not be present if the browser does not support these CCS3 styles.</a:t>
            </a:r>
            <a:endParaRPr lang="en-GB" dirty="0"/>
          </a:p>
        </p:txBody>
      </p:sp>
      <p:sp>
        <p:nvSpPr>
          <p:cNvPr id="4" name="Slide Number Placeholder 3"/>
          <p:cNvSpPr>
            <a:spLocks noGrp="1"/>
          </p:cNvSpPr>
          <p:nvPr>
            <p:ph type="sldNum" sz="quarter" idx="10"/>
          </p:nvPr>
        </p:nvSpPr>
        <p:spPr/>
        <p:txBody>
          <a:bodyPr/>
          <a:lstStyle/>
          <a:p>
            <a:fld id="{993E0B97-C7EC-4547-AA67-2D30A650D944}" type="slidenum">
              <a:rPr lang="en-GB" smtClean="0"/>
              <a:t>10</a:t>
            </a:fld>
            <a:endParaRPr lang="en-GB"/>
          </a:p>
        </p:txBody>
      </p:sp>
    </p:spTree>
    <p:extLst>
      <p:ext uri="{BB962C8B-B14F-4D97-AF65-F5344CB8AC3E}">
        <p14:creationId xmlns:p14="http://schemas.microsoft.com/office/powerpoint/2010/main" val="38701015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F63BFB2-839B-4B60-BEE5-66F054D15EBA}" type="datetimeFigureOut">
              <a:rPr lang="en-GB" smtClean="0"/>
              <a:t>11/09/2013</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FFF392B-443A-4DDA-97EF-996D40EC4CC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63BFB2-839B-4B60-BEE5-66F054D15EBA}" type="datetimeFigureOut">
              <a:rPr lang="en-GB" smtClean="0"/>
              <a:t>11/09/2013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FFF392B-443A-4DDA-97EF-996D40EC4CC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63BFB2-839B-4B60-BEE5-66F054D15EBA}" type="datetimeFigureOut">
              <a:rPr lang="en-GB" smtClean="0"/>
              <a:t>11/09/2013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FFF392B-443A-4DDA-97EF-996D40EC4CC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63BFB2-839B-4B60-BEE5-66F054D15EBA}" type="datetimeFigureOut">
              <a:rPr lang="en-GB" smtClean="0"/>
              <a:t>11/09/2013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FFF392B-443A-4DDA-97EF-996D40EC4CC7}"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63BFB2-839B-4B60-BEE5-66F054D15EBA}" type="datetimeFigureOut">
              <a:rPr lang="en-GB" smtClean="0"/>
              <a:t>11/09/2013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FFF392B-443A-4DDA-97EF-996D40EC4CC7}"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63BFB2-839B-4B60-BEE5-66F054D15EBA}" type="datetimeFigureOut">
              <a:rPr lang="en-GB" smtClean="0"/>
              <a:t>11/09/2013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FFF392B-443A-4DDA-97EF-996D40EC4CC7}"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63BFB2-839B-4B60-BEE5-66F054D15EBA}" type="datetimeFigureOut">
              <a:rPr lang="en-GB" smtClean="0"/>
              <a:t>11/09/2013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FFF392B-443A-4DDA-97EF-996D40EC4CC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F63BFB2-839B-4B60-BEE5-66F054D15EBA}" type="datetimeFigureOut">
              <a:rPr lang="en-GB" smtClean="0"/>
              <a:t>11/09/2013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FFF392B-443A-4DDA-97EF-996D40EC4CC7}"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F63BFB2-839B-4B60-BEE5-66F054D15EBA}" type="datetimeFigureOut">
              <a:rPr lang="en-GB" smtClean="0"/>
              <a:t>11/09/2013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FFF392B-443A-4DDA-97EF-996D40EC4CC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F63BFB2-839B-4B60-BEE5-66F054D15EBA}" type="datetimeFigureOut">
              <a:rPr lang="en-GB" smtClean="0"/>
              <a:t>11/09/2013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FFF392B-443A-4DDA-97EF-996D40EC4CC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F63BFB2-839B-4B60-BEE5-66F054D15EBA}" type="datetimeFigureOut">
              <a:rPr lang="en-GB" smtClean="0"/>
              <a:t>11/09/2013</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FFF392B-443A-4DDA-97EF-996D40EC4CC7}"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63BFB2-839B-4B60-BEE5-66F054D15EBA}" type="datetimeFigureOut">
              <a:rPr lang="en-GB" smtClean="0"/>
              <a:t>11/09/2013</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FF392B-443A-4DDA-97EF-996D40EC4CC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lorzilla.com/gradient-editor/"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html5test.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caniuse.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Progressive Enhancement </a:t>
            </a:r>
            <a:br>
              <a:rPr lang="en-GB" dirty="0" smtClean="0"/>
            </a:br>
            <a:r>
              <a:rPr lang="en-GB" dirty="0" smtClean="0"/>
              <a:t>Using CSS 3</a:t>
            </a:r>
            <a:endParaRPr lang="en-GB" dirty="0"/>
          </a:p>
        </p:txBody>
      </p:sp>
      <p:sp>
        <p:nvSpPr>
          <p:cNvPr id="3" name="Subtitle 2"/>
          <p:cNvSpPr>
            <a:spLocks noGrp="1"/>
          </p:cNvSpPr>
          <p:nvPr>
            <p:ph type="subTitle" idx="1"/>
          </p:nvPr>
        </p:nvSpPr>
        <p:spPr/>
        <p:txBody>
          <a:bodyPr/>
          <a:lstStyle/>
          <a:p>
            <a:r>
              <a:rPr lang="en-GB" dirty="0" smtClean="0"/>
              <a:t>By Dr Derek Peacock</a:t>
            </a:r>
            <a:endParaRPr lang="en-GB" dirty="0"/>
          </a:p>
        </p:txBody>
      </p:sp>
    </p:spTree>
    <p:extLst>
      <p:ext uri="{BB962C8B-B14F-4D97-AF65-F5344CB8AC3E}">
        <p14:creationId xmlns:p14="http://schemas.microsoft.com/office/powerpoint/2010/main" val="2958223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Box Shadow</a:t>
            </a:r>
            <a:endParaRPr lang="en-GB"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370421"/>
            <a:ext cx="4486275" cy="437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412776"/>
            <a:ext cx="5686425" cy="7905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08512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Gradient Fills</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8" y="1514475"/>
            <a:ext cx="8389937" cy="38290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40262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Gradient Generators</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844824"/>
            <a:ext cx="61626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9552" y="1372126"/>
            <a:ext cx="5123518" cy="369332"/>
          </a:xfrm>
          <a:prstGeom prst="rect">
            <a:avLst/>
          </a:prstGeom>
          <a:noFill/>
        </p:spPr>
        <p:txBody>
          <a:bodyPr wrap="none" rtlCol="0">
            <a:spAutoFit/>
          </a:bodyPr>
          <a:lstStyle/>
          <a:p>
            <a:r>
              <a:rPr lang="en-GB" dirty="0" smtClean="0">
                <a:hlinkClick r:id="rId3"/>
              </a:rPr>
              <a:t>http://www.colorzilla.com/gradient-editor/</a:t>
            </a:r>
            <a:endParaRPr lang="en-GB" dirty="0"/>
          </a:p>
        </p:txBody>
      </p:sp>
    </p:spTree>
    <p:extLst>
      <p:ext uri="{BB962C8B-B14F-4D97-AF65-F5344CB8AC3E}">
        <p14:creationId xmlns:p14="http://schemas.microsoft.com/office/powerpoint/2010/main" val="1870965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Using Gradient Fills</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844824"/>
            <a:ext cx="4352925" cy="468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1544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Gradient Fills </a:t>
            </a:r>
            <a:r>
              <a:rPr lang="en-GB" dirty="0" smtClean="0"/>
              <a:t>– Another Example</a:t>
            </a:r>
            <a:endParaRPr lang="en-GB"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7742237"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2904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435280" cy="1875663"/>
          </a:xfrm>
          <a:ln>
            <a:solidFill>
              <a:schemeClr val="accent1"/>
            </a:solidFill>
          </a:ln>
        </p:spPr>
        <p:txBody>
          <a:bodyPr/>
          <a:lstStyle/>
          <a:p>
            <a:pPr marL="109728" indent="0">
              <a:buNone/>
            </a:pPr>
            <a:r>
              <a:rPr lang="en-GB" sz="2400" dirty="0">
                <a:latin typeface="Courier New" pitchFamily="49" charset="0"/>
                <a:cs typeface="Courier New" pitchFamily="49" charset="0"/>
              </a:rPr>
              <a:t>h</a:t>
            </a:r>
            <a:r>
              <a:rPr lang="en-GB" sz="2400" dirty="0" smtClean="0">
                <a:latin typeface="Courier New" pitchFamily="49" charset="0"/>
                <a:cs typeface="Courier New" pitchFamily="49" charset="0"/>
              </a:rPr>
              <a:t>eader h1</a:t>
            </a:r>
          </a:p>
          <a:p>
            <a:pPr marL="109728" indent="0">
              <a:buNone/>
            </a:pPr>
            <a:r>
              <a:rPr lang="en-GB" sz="2400" dirty="0">
                <a:latin typeface="Courier New" pitchFamily="49" charset="0"/>
                <a:cs typeface="Courier New" pitchFamily="49" charset="0"/>
              </a:rPr>
              <a:t>{</a:t>
            </a:r>
            <a:endParaRPr lang="en-GB" sz="2400" dirty="0" smtClean="0">
              <a:latin typeface="Courier New" pitchFamily="49" charset="0"/>
              <a:cs typeface="Courier New" pitchFamily="49" charset="0"/>
            </a:endParaRPr>
          </a:p>
          <a:p>
            <a:pPr marL="109728" indent="0">
              <a:buNone/>
            </a:pPr>
            <a:r>
              <a:rPr lang="en-GB" sz="2400" dirty="0" smtClean="0">
                <a:latin typeface="Courier New" pitchFamily="49" charset="0"/>
                <a:cs typeface="Courier New" pitchFamily="49" charset="0"/>
              </a:rPr>
              <a:t>  text-shadow</a:t>
            </a:r>
            <a:r>
              <a:rPr lang="en-GB" sz="2400" dirty="0">
                <a:latin typeface="Courier New" pitchFamily="49" charset="0"/>
                <a:cs typeface="Courier New" pitchFamily="49" charset="0"/>
              </a:rPr>
              <a:t>: 2px </a:t>
            </a:r>
            <a:r>
              <a:rPr lang="en-GB" sz="2400" dirty="0" err="1" smtClean="0">
                <a:latin typeface="Courier New" pitchFamily="49" charset="0"/>
                <a:cs typeface="Courier New" pitchFamily="49" charset="0"/>
              </a:rPr>
              <a:t>2px</a:t>
            </a:r>
            <a:r>
              <a:rPr lang="en-GB" sz="2400" dirty="0" smtClean="0">
                <a:latin typeface="Courier New" pitchFamily="49" charset="0"/>
                <a:cs typeface="Courier New" pitchFamily="49" charset="0"/>
              </a:rPr>
              <a:t> </a:t>
            </a:r>
            <a:r>
              <a:rPr lang="en-GB" sz="2400" dirty="0" err="1" smtClean="0">
                <a:latin typeface="Courier New" pitchFamily="49" charset="0"/>
                <a:cs typeface="Courier New" pitchFamily="49" charset="0"/>
              </a:rPr>
              <a:t>rgba</a:t>
            </a:r>
            <a:r>
              <a:rPr lang="en-GB" sz="2400" dirty="0" smtClean="0">
                <a:latin typeface="Courier New" pitchFamily="49" charset="0"/>
                <a:cs typeface="Courier New" pitchFamily="49" charset="0"/>
              </a:rPr>
              <a:t>(0</a:t>
            </a:r>
            <a:r>
              <a:rPr lang="en-GB" sz="2400" dirty="0">
                <a:latin typeface="Courier New" pitchFamily="49" charset="0"/>
                <a:cs typeface="Courier New" pitchFamily="49" charset="0"/>
              </a:rPr>
              <a:t>, 0, 0, 0.5</a:t>
            </a:r>
            <a:r>
              <a:rPr lang="en-GB" sz="2400" dirty="0" smtClean="0">
                <a:latin typeface="Courier New" pitchFamily="49" charset="0"/>
                <a:cs typeface="Courier New" pitchFamily="49" charset="0"/>
              </a:rPr>
              <a:t>);</a:t>
            </a:r>
          </a:p>
          <a:p>
            <a:pPr marL="109728" indent="0">
              <a:buNone/>
            </a:pPr>
            <a:r>
              <a:rPr lang="en-GB" sz="2400" dirty="0">
                <a:latin typeface="Courier New" pitchFamily="49" charset="0"/>
                <a:cs typeface="Courier New" pitchFamily="49" charset="0"/>
              </a:rPr>
              <a:t>}</a:t>
            </a:r>
          </a:p>
          <a:p>
            <a:pPr marL="109728" indent="0">
              <a:buNone/>
            </a:pPr>
            <a:endParaRPr lang="en-GB" dirty="0">
              <a:latin typeface="Courier New" pitchFamily="49" charset="0"/>
              <a:cs typeface="Courier New" pitchFamily="49" charset="0"/>
            </a:endParaRPr>
          </a:p>
        </p:txBody>
      </p:sp>
      <p:sp>
        <p:nvSpPr>
          <p:cNvPr id="3" name="Title 2"/>
          <p:cNvSpPr>
            <a:spLocks noGrp="1"/>
          </p:cNvSpPr>
          <p:nvPr>
            <p:ph type="title"/>
          </p:nvPr>
        </p:nvSpPr>
        <p:spPr/>
        <p:txBody>
          <a:bodyPr/>
          <a:lstStyle/>
          <a:p>
            <a:r>
              <a:rPr lang="en-GB" dirty="0" smtClean="0"/>
              <a:t>Text Shadow</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861048"/>
            <a:ext cx="7799387"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1092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Internet Explorer 8</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628800"/>
            <a:ext cx="7818437"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933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Borders – rounded corners</a:t>
            </a:r>
          </a:p>
          <a:p>
            <a:r>
              <a:rPr lang="en-GB" dirty="0" smtClean="0"/>
              <a:t>Backgrounds – multiple </a:t>
            </a:r>
            <a:r>
              <a:rPr lang="en-GB" dirty="0" smtClean="0"/>
              <a:t>images</a:t>
            </a:r>
            <a:endParaRPr lang="en-GB" dirty="0" smtClean="0"/>
          </a:p>
          <a:p>
            <a:r>
              <a:rPr lang="en-GB" dirty="0" smtClean="0"/>
              <a:t>Colour – Opacity and gradients</a:t>
            </a:r>
          </a:p>
          <a:p>
            <a:r>
              <a:rPr lang="en-GB" dirty="0" smtClean="0"/>
              <a:t>Text – Shadows &amp; Web Fonts</a:t>
            </a:r>
          </a:p>
          <a:p>
            <a:r>
              <a:rPr lang="en-GB" dirty="0" smtClean="0"/>
              <a:t>Box – Shadows</a:t>
            </a:r>
          </a:p>
          <a:p>
            <a:r>
              <a:rPr lang="en-GB" dirty="0" smtClean="0"/>
              <a:t>Transformations &amp; Transitions</a:t>
            </a:r>
          </a:p>
          <a:p>
            <a:r>
              <a:rPr lang="en-GB" dirty="0" smtClean="0"/>
              <a:t>Media </a:t>
            </a:r>
            <a:r>
              <a:rPr lang="en-GB" dirty="0" smtClean="0"/>
              <a:t>Queries – </a:t>
            </a:r>
            <a:r>
              <a:rPr lang="en-GB" dirty="0" smtClean="0"/>
              <a:t>size and aspect ratios</a:t>
            </a:r>
            <a:endParaRPr lang="en-GB" dirty="0"/>
          </a:p>
        </p:txBody>
      </p:sp>
      <p:sp>
        <p:nvSpPr>
          <p:cNvPr id="2" name="Title 1"/>
          <p:cNvSpPr>
            <a:spLocks noGrp="1"/>
          </p:cNvSpPr>
          <p:nvPr>
            <p:ph type="title"/>
          </p:nvPr>
        </p:nvSpPr>
        <p:spPr/>
        <p:txBody>
          <a:bodyPr/>
          <a:lstStyle/>
          <a:p>
            <a:r>
              <a:rPr lang="en-GB" dirty="0" smtClean="0"/>
              <a:t>New Features</a:t>
            </a:r>
            <a:endParaRPr lang="en-GB" dirty="0"/>
          </a:p>
        </p:txBody>
      </p:sp>
    </p:spTree>
    <p:extLst>
      <p:ext uri="{BB962C8B-B14F-4D97-AF65-F5344CB8AC3E}">
        <p14:creationId xmlns:p14="http://schemas.microsoft.com/office/powerpoint/2010/main" val="2217350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HTML5 Browser Compatibility</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9213" y="1447800"/>
            <a:ext cx="6503987"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635896" y="5949280"/>
            <a:ext cx="2709396" cy="369332"/>
          </a:xfrm>
          <a:prstGeom prst="rect">
            <a:avLst/>
          </a:prstGeom>
          <a:noFill/>
        </p:spPr>
        <p:txBody>
          <a:bodyPr wrap="none" rtlCol="0">
            <a:spAutoFit/>
          </a:bodyPr>
          <a:lstStyle/>
          <a:p>
            <a:r>
              <a:rPr lang="en-GB" dirty="0">
                <a:hlinkClick r:id="rId4"/>
              </a:rPr>
              <a:t>http://html5test.com/</a:t>
            </a:r>
            <a:endParaRPr lang="en-GB" dirty="0"/>
          </a:p>
        </p:txBody>
      </p:sp>
    </p:spTree>
    <p:extLst>
      <p:ext uri="{BB962C8B-B14F-4D97-AF65-F5344CB8AC3E}">
        <p14:creationId xmlns:p14="http://schemas.microsoft.com/office/powerpoint/2010/main" val="2971887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HTML5 Forms Support</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00175"/>
            <a:ext cx="4191000" cy="405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3" y="2438257"/>
            <a:ext cx="4105275" cy="302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645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CSS3 Browser Compatibility</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7684317" cy="4988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699792" y="1109935"/>
            <a:ext cx="3241593" cy="461665"/>
          </a:xfrm>
          <a:prstGeom prst="rect">
            <a:avLst/>
          </a:prstGeom>
          <a:noFill/>
        </p:spPr>
        <p:txBody>
          <a:bodyPr wrap="none" rtlCol="0">
            <a:spAutoFit/>
          </a:bodyPr>
          <a:lstStyle/>
          <a:p>
            <a:r>
              <a:rPr lang="en-GB" sz="2400" dirty="0">
                <a:hlinkClick r:id="rId4"/>
              </a:rPr>
              <a:t>http://caniuse.com/</a:t>
            </a:r>
            <a:endParaRPr lang="en-GB" sz="2400" dirty="0"/>
          </a:p>
        </p:txBody>
      </p:sp>
    </p:spTree>
    <p:extLst>
      <p:ext uri="{BB962C8B-B14F-4D97-AF65-F5344CB8AC3E}">
        <p14:creationId xmlns:p14="http://schemas.microsoft.com/office/powerpoint/2010/main" val="3638505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CSS3 Feature Support</a:t>
            </a:r>
            <a:endParaRPr lang="en-GB"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957" y="2420888"/>
            <a:ext cx="8381321" cy="2577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987824" y="1628800"/>
            <a:ext cx="2292615" cy="461665"/>
          </a:xfrm>
          <a:prstGeom prst="rect">
            <a:avLst/>
          </a:prstGeom>
          <a:noFill/>
        </p:spPr>
        <p:txBody>
          <a:bodyPr wrap="none" rtlCol="0">
            <a:spAutoFit/>
          </a:bodyPr>
          <a:lstStyle/>
          <a:p>
            <a:r>
              <a:rPr lang="en-GB" sz="2400" dirty="0"/>
              <a:t>b</a:t>
            </a:r>
            <a:r>
              <a:rPr lang="en-GB" sz="2400" dirty="0" smtClean="0"/>
              <a:t>order-radius</a:t>
            </a:r>
            <a:endParaRPr lang="en-GB" sz="2400" dirty="0"/>
          </a:p>
        </p:txBody>
      </p:sp>
    </p:spTree>
    <p:extLst>
      <p:ext uri="{BB962C8B-B14F-4D97-AF65-F5344CB8AC3E}">
        <p14:creationId xmlns:p14="http://schemas.microsoft.com/office/powerpoint/2010/main" val="170877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Forms Example 2</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556792"/>
            <a:ext cx="6315075" cy="35623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796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Forms Styling 2</a:t>
            </a:r>
            <a:endParaRPr lang="en-GB" dirty="0"/>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556791"/>
            <a:ext cx="4257675" cy="40290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2266404"/>
            <a:ext cx="4181475" cy="2609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81050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1083575"/>
          </a:xfrm>
          <a:ln>
            <a:solidFill>
              <a:schemeClr val="accent1"/>
            </a:solidFill>
          </a:ln>
        </p:spPr>
        <p:txBody>
          <a:bodyPr/>
          <a:lstStyle/>
          <a:p>
            <a:pPr marL="109728" indent="0">
              <a:buNone/>
            </a:pPr>
            <a:r>
              <a:rPr lang="sv-SE" dirty="0" smtClean="0">
                <a:latin typeface="Courier New" pitchFamily="49" charset="0"/>
                <a:cs typeface="Courier New" pitchFamily="49" charset="0"/>
              </a:rPr>
              <a:t>border-radius</a:t>
            </a:r>
            <a:r>
              <a:rPr lang="sv-SE" dirty="0">
                <a:latin typeface="Courier New" pitchFamily="49" charset="0"/>
                <a:cs typeface="Courier New" pitchFamily="49" charset="0"/>
              </a:rPr>
              <a:t>: 0px 0px 20px 20px</a:t>
            </a:r>
            <a:r>
              <a:rPr lang="sv-SE" dirty="0" smtClean="0">
                <a:latin typeface="Courier New" pitchFamily="49" charset="0"/>
                <a:cs typeface="Courier New" pitchFamily="49" charset="0"/>
              </a:rPr>
              <a:t>;</a:t>
            </a:r>
          </a:p>
          <a:p>
            <a:pPr marL="109728" indent="0">
              <a:buNone/>
            </a:pPr>
            <a:r>
              <a:rPr lang="sv-SE" dirty="0">
                <a:latin typeface="Courier New" pitchFamily="49" charset="0"/>
                <a:cs typeface="Courier New" pitchFamily="49" charset="0"/>
              </a:rPr>
              <a:t>b</a:t>
            </a:r>
            <a:r>
              <a:rPr lang="sv-SE" dirty="0" smtClean="0">
                <a:latin typeface="Courier New" pitchFamily="49" charset="0"/>
                <a:cs typeface="Courier New" pitchFamily="49" charset="0"/>
              </a:rPr>
              <a:t>order-radius: 20px;</a:t>
            </a:r>
            <a:endParaRPr lang="sv-SE" dirty="0">
              <a:latin typeface="Courier New" pitchFamily="49" charset="0"/>
              <a:cs typeface="Courier New" pitchFamily="49" charset="0"/>
            </a:endParaRPr>
          </a:p>
          <a:p>
            <a:pPr marL="109728" indent="0">
              <a:buNone/>
            </a:pPr>
            <a:endParaRPr lang="en-GB" dirty="0">
              <a:latin typeface="Courier New" pitchFamily="49" charset="0"/>
              <a:cs typeface="Courier New" pitchFamily="49" charset="0"/>
            </a:endParaRPr>
          </a:p>
        </p:txBody>
      </p:sp>
      <p:sp>
        <p:nvSpPr>
          <p:cNvPr id="3" name="Title 2"/>
          <p:cNvSpPr>
            <a:spLocks noGrp="1"/>
          </p:cNvSpPr>
          <p:nvPr>
            <p:ph type="title"/>
          </p:nvPr>
        </p:nvSpPr>
        <p:spPr/>
        <p:txBody>
          <a:bodyPr/>
          <a:lstStyle/>
          <a:p>
            <a:r>
              <a:rPr lang="en-GB" dirty="0" smtClean="0"/>
              <a:t>Rounded Corners</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2718629"/>
            <a:ext cx="3878537" cy="3886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50802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761</TotalTime>
  <Words>546</Words>
  <Application>Microsoft Office PowerPoint</Application>
  <PresentationFormat>On-screen Show (4:3)</PresentationFormat>
  <Paragraphs>58</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Progressive Enhancement  Using CSS 3</vt:lpstr>
      <vt:lpstr>New Features</vt:lpstr>
      <vt:lpstr>HTML5 Browser Compatibility</vt:lpstr>
      <vt:lpstr>HTML5 Forms Support</vt:lpstr>
      <vt:lpstr>CSS3 Browser Compatibility</vt:lpstr>
      <vt:lpstr>CSS3 Feature Support</vt:lpstr>
      <vt:lpstr>Forms Example 2</vt:lpstr>
      <vt:lpstr>Forms Styling 2</vt:lpstr>
      <vt:lpstr>Rounded Corners</vt:lpstr>
      <vt:lpstr>Box Shadow</vt:lpstr>
      <vt:lpstr>Gradient Fills</vt:lpstr>
      <vt:lpstr>Gradient Generators</vt:lpstr>
      <vt:lpstr>Using Gradient Fills</vt:lpstr>
      <vt:lpstr>Gradient Fills – Another Example</vt:lpstr>
      <vt:lpstr>Text Shadow</vt:lpstr>
      <vt:lpstr>Internet Explorer 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Progressive Enhancement  Using CSS 3</dc:title>
  <dc:creator>Derek Peacock</dc:creator>
  <cp:lastModifiedBy>Derek</cp:lastModifiedBy>
  <cp:revision>26</cp:revision>
  <dcterms:created xsi:type="dcterms:W3CDTF">2012-04-04T13:27:57Z</dcterms:created>
  <dcterms:modified xsi:type="dcterms:W3CDTF">2013-09-11T18:55:07Z</dcterms:modified>
</cp:coreProperties>
</file>